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Glacial Indifference" pitchFamily="50" charset="0"/>
      <p:regular r:id="rId15"/>
      <p:bold r:id="rId16"/>
    </p:embeddedFont>
    <p:embeddedFont>
      <p:font typeface="Glacial Indifference Bold" panose="020B0604020202020204" charset="0"/>
      <p:regular r:id="rId17"/>
    </p:embeddedFont>
    <p:embeddedFont>
      <p:font typeface="Kollektif Bold" panose="020B0604020202020204" charset="0"/>
      <p:regular r:id="rId18"/>
    </p:embeddedFont>
    <p:embeddedFont>
      <p:font typeface="Roboto" pitchFamily="2" charset="0"/>
      <p:regular r:id="rId19"/>
      <p:bold r:id="rId20"/>
      <p:italic r:id="rId21"/>
      <p:boldItalic r:id="rId22"/>
    </p:embeddedFont>
    <p:embeddedFont>
      <p:font typeface="Roboto Bold" pitchFamily="2" charset="0"/>
      <p:regular r:id="rId23"/>
      <p:bold r:id="rId24"/>
    </p:embeddedFont>
    <p:embeddedFont>
      <p:font typeface="Roboto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4866" y="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OhE2yTPQV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7204964"/>
            <a:ext cx="1832891" cy="0"/>
          </a:xfrm>
          <a:prstGeom prst="line">
            <a:avLst/>
          </a:prstGeom>
          <a:ln w="38100" cap="flat">
            <a:solidFill>
              <a:srgbClr val="1E003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ZA"/>
          </a:p>
        </p:txBody>
      </p:sp>
      <p:sp>
        <p:nvSpPr>
          <p:cNvPr id="3" name="Freeform 3"/>
          <p:cNvSpPr/>
          <p:nvPr/>
        </p:nvSpPr>
        <p:spPr>
          <a:xfrm>
            <a:off x="190598" y="8382662"/>
            <a:ext cx="3099603" cy="1751276"/>
          </a:xfrm>
          <a:custGeom>
            <a:avLst/>
            <a:gdLst/>
            <a:ahLst/>
            <a:cxnLst/>
            <a:rect l="l" t="t" r="r" b="b"/>
            <a:pathLst>
              <a:path w="3099603" h="1751276">
                <a:moveTo>
                  <a:pt x="0" y="0"/>
                </a:moveTo>
                <a:lnTo>
                  <a:pt x="3099604" y="0"/>
                </a:lnTo>
                <a:lnTo>
                  <a:pt x="3099604" y="1751276"/>
                </a:lnTo>
                <a:lnTo>
                  <a:pt x="0" y="175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Freeform 4"/>
          <p:cNvSpPr/>
          <p:nvPr/>
        </p:nvSpPr>
        <p:spPr>
          <a:xfrm>
            <a:off x="1131743" y="2946304"/>
            <a:ext cx="3660788" cy="3660788"/>
          </a:xfrm>
          <a:custGeom>
            <a:avLst/>
            <a:gdLst/>
            <a:ahLst/>
            <a:cxnLst/>
            <a:rect l="l" t="t" r="r" b="b"/>
            <a:pathLst>
              <a:path w="3660788" h="3660788">
                <a:moveTo>
                  <a:pt x="0" y="0"/>
                </a:moveTo>
                <a:lnTo>
                  <a:pt x="3660789" y="0"/>
                </a:lnTo>
                <a:lnTo>
                  <a:pt x="3660789" y="3660789"/>
                </a:lnTo>
                <a:lnTo>
                  <a:pt x="0" y="3660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5" name="TextBox 5"/>
          <p:cNvSpPr txBox="1"/>
          <p:nvPr/>
        </p:nvSpPr>
        <p:spPr>
          <a:xfrm>
            <a:off x="1131743" y="1900786"/>
            <a:ext cx="4436933" cy="46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1E003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www.itonlinelearning.com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681200"/>
            <a:ext cx="797864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E9398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Exam Prep Session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7523295" y="1910311"/>
            <a:ext cx="9827474" cy="982747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AD1A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6306416" y="1684465"/>
            <a:ext cx="12871463" cy="8602535"/>
          </a:xfrm>
          <a:custGeom>
            <a:avLst/>
            <a:gdLst/>
            <a:ahLst/>
            <a:cxnLst/>
            <a:rect l="l" t="t" r="r" b="b"/>
            <a:pathLst>
              <a:path w="12871463" h="8602535">
                <a:moveTo>
                  <a:pt x="12871463" y="0"/>
                </a:moveTo>
                <a:lnTo>
                  <a:pt x="0" y="0"/>
                </a:lnTo>
                <a:lnTo>
                  <a:pt x="0" y="8602535"/>
                </a:lnTo>
                <a:lnTo>
                  <a:pt x="12871463" y="8602535"/>
                </a:lnTo>
                <a:lnTo>
                  <a:pt x="128714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11598231" y="1546157"/>
            <a:ext cx="5432638" cy="3990875"/>
            <a:chOff x="0" y="0"/>
            <a:chExt cx="7243517" cy="5321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6299" cy="5321166"/>
            </a:xfrm>
            <a:custGeom>
              <a:avLst/>
              <a:gdLst/>
              <a:ahLst/>
              <a:cxnLst/>
              <a:rect l="l" t="t" r="r" b="b"/>
              <a:pathLst>
                <a:path w="6886299" h="5321166">
                  <a:moveTo>
                    <a:pt x="0" y="0"/>
                  </a:moveTo>
                  <a:lnTo>
                    <a:pt x="6886299" y="0"/>
                  </a:lnTo>
                  <a:lnTo>
                    <a:pt x="6886299" y="5321166"/>
                  </a:lnTo>
                  <a:lnTo>
                    <a:pt x="0" y="532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6945"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97828" y="467716"/>
              <a:ext cx="1601378" cy="520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7"/>
                </a:lnSpc>
              </a:pPr>
              <a:r>
                <a:rPr lang="en-US" sz="2426">
                  <a:solidFill>
                    <a:srgbClr val="1E003C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Directing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00439" y="2256457"/>
              <a:ext cx="2187820" cy="5398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97"/>
                </a:lnSpc>
              </a:pPr>
              <a:r>
                <a:rPr lang="en-US" sz="2426" dirty="0">
                  <a:solidFill>
                    <a:srgbClr val="1E003C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Managing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585393" y="4269351"/>
              <a:ext cx="2561659" cy="5398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97"/>
                </a:lnSpc>
              </a:pPr>
              <a:r>
                <a:rPr lang="en-US" sz="2426" dirty="0">
                  <a:solidFill>
                    <a:srgbClr val="F8F8F1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Controlling</a:t>
              </a:r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7243517" y="0"/>
              <a:ext cx="0" cy="5321166"/>
            </a:xfrm>
            <a:prstGeom prst="line">
              <a:avLst/>
            </a:prstGeom>
            <a:ln w="76200" cap="flat">
              <a:solidFill>
                <a:srgbClr val="E93982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964884"/>
            <a:ext cx="6804821" cy="954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6057" b="1" spc="-302" dirty="0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Question 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442762"/>
            <a:ext cx="9958797" cy="480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What does the ‘manage by exception’ principle enable?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A. Decisions to be made by the right people, at the right time 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B. The project to deliver benefits required by the business 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C. The project team members to understand their contribution to the project 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D. The project team to define the scope to be delivered by the project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398375" y="7241245"/>
            <a:ext cx="5860925" cy="2171211"/>
            <a:chOff x="0" y="0"/>
            <a:chExt cx="7814567" cy="28949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14567" cy="2217383"/>
            </a:xfrm>
            <a:custGeom>
              <a:avLst/>
              <a:gdLst/>
              <a:ahLst/>
              <a:cxnLst/>
              <a:rect l="l" t="t" r="r" b="b"/>
              <a:pathLst>
                <a:path w="7814567" h="2217383">
                  <a:moveTo>
                    <a:pt x="0" y="0"/>
                  </a:moveTo>
                  <a:lnTo>
                    <a:pt x="7814567" y="0"/>
                  </a:lnTo>
                  <a:lnTo>
                    <a:pt x="7814567" y="2217383"/>
                  </a:lnTo>
                  <a:lnTo>
                    <a:pt x="0" y="221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2397" y="812782"/>
              <a:ext cx="1054298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Stage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380134" y="812782"/>
              <a:ext cx="1054298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Stage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212432" y="812782"/>
              <a:ext cx="1054298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Stage</a:t>
              </a: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1246700" y="2856848"/>
              <a:ext cx="5321166" cy="0"/>
            </a:xfrm>
            <a:prstGeom prst="line">
              <a:avLst/>
            </a:prstGeom>
            <a:ln w="76200" cap="flat">
              <a:solidFill>
                <a:srgbClr val="E93982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497210" y="817394"/>
            <a:ext cx="3663255" cy="48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8"/>
              </a:lnSpc>
            </a:pPr>
            <a:r>
              <a:rPr lang="en-US" sz="2863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Manage by exception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67938" y="6499193"/>
            <a:ext cx="4093367" cy="48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8"/>
              </a:lnSpc>
            </a:pPr>
            <a:r>
              <a:rPr lang="en-US" sz="2863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Manage by stages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Freeform 3"/>
          <p:cNvSpPr/>
          <p:nvPr/>
        </p:nvSpPr>
        <p:spPr>
          <a:xfrm>
            <a:off x="11821599" y="2249492"/>
            <a:ext cx="5437701" cy="5723896"/>
          </a:xfrm>
          <a:custGeom>
            <a:avLst/>
            <a:gdLst/>
            <a:ahLst/>
            <a:cxnLst/>
            <a:rect l="l" t="t" r="r" b="b"/>
            <a:pathLst>
              <a:path w="5437701" h="5723896">
                <a:moveTo>
                  <a:pt x="0" y="0"/>
                </a:moveTo>
                <a:lnTo>
                  <a:pt x="5437701" y="0"/>
                </a:lnTo>
                <a:lnTo>
                  <a:pt x="5437701" y="5723896"/>
                </a:lnTo>
                <a:lnTo>
                  <a:pt x="0" y="5723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91B12E-B2A2-9767-088B-FB29DE70F58E}"/>
              </a:ext>
            </a:extLst>
          </p:cNvPr>
          <p:cNvGrpSpPr/>
          <p:nvPr/>
        </p:nvGrpSpPr>
        <p:grpSpPr>
          <a:xfrm>
            <a:off x="1028700" y="2313612"/>
            <a:ext cx="10248900" cy="5659776"/>
            <a:chOff x="1028700" y="1972459"/>
            <a:chExt cx="10248900" cy="5659776"/>
          </a:xfrm>
        </p:grpSpPr>
        <p:sp>
          <p:nvSpPr>
            <p:cNvPr id="4" name="TextBox 4"/>
            <p:cNvSpPr txBox="1"/>
            <p:nvPr/>
          </p:nvSpPr>
          <p:spPr>
            <a:xfrm>
              <a:off x="1028700" y="1972459"/>
              <a:ext cx="6804821" cy="953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0"/>
                </a:lnSpc>
              </a:pPr>
              <a:r>
                <a:rPr lang="en-US" sz="6057" b="1" spc="-302" dirty="0">
                  <a:solidFill>
                    <a:srgbClr val="1E003C"/>
                  </a:solidFill>
                  <a:latin typeface="Kollektif Bold"/>
                  <a:ea typeface="Kollektif Bold"/>
                  <a:cs typeface="Kollektif Bold"/>
                  <a:sym typeface="Kollektif Bold"/>
                </a:rPr>
                <a:t>Question 7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28700" y="3393306"/>
              <a:ext cx="10248900" cy="42389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002" dirty="0">
                  <a:solidFill>
                    <a:srgbClr val="1E003C"/>
                  </a:solidFill>
                  <a:latin typeface="Roboto"/>
                  <a:ea typeface="Roboto"/>
                  <a:cs typeface="Roboto"/>
                  <a:sym typeface="Roboto"/>
                </a:rPr>
                <a:t>The project manager has recommended that some of the management products for the project should be combined. In which management product should this be documented?</a:t>
              </a:r>
            </a:p>
            <a:p>
              <a:pPr algn="l">
                <a:lnSpc>
                  <a:spcPts val="4203"/>
                </a:lnSpc>
              </a:pPr>
              <a:endPara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l">
                <a:lnSpc>
                  <a:spcPts val="4203"/>
                </a:lnSpc>
              </a:pPr>
              <a:r>
                <a:rPr lang="en-US" sz="3002" dirty="0">
                  <a:solidFill>
                    <a:srgbClr val="1E003C"/>
                  </a:solidFill>
                  <a:latin typeface="Roboto"/>
                  <a:ea typeface="Roboto"/>
                  <a:cs typeface="Roboto"/>
                  <a:sym typeface="Roboto"/>
                </a:rPr>
                <a:t>A. Project plan</a:t>
              </a:r>
            </a:p>
            <a:p>
              <a:pPr algn="l">
                <a:lnSpc>
                  <a:spcPts val="4203"/>
                </a:lnSpc>
              </a:pPr>
              <a:r>
                <a:rPr lang="en-US" sz="3002" dirty="0">
                  <a:solidFill>
                    <a:srgbClr val="1E003C"/>
                  </a:solidFill>
                  <a:latin typeface="Roboto"/>
                  <a:ea typeface="Roboto"/>
                  <a:cs typeface="Roboto"/>
                  <a:sym typeface="Roboto"/>
                </a:rPr>
                <a:t>B. Project initiation documentation</a:t>
              </a:r>
            </a:p>
            <a:p>
              <a:pPr algn="l">
                <a:lnSpc>
                  <a:spcPts val="4203"/>
                </a:lnSpc>
              </a:pPr>
              <a:r>
                <a:rPr lang="en-US" sz="3002" dirty="0">
                  <a:solidFill>
                    <a:srgbClr val="1E003C"/>
                  </a:solidFill>
                  <a:latin typeface="Roboto"/>
                  <a:ea typeface="Roboto"/>
                  <a:cs typeface="Roboto"/>
                  <a:sym typeface="Roboto"/>
                </a:rPr>
                <a:t>C. Stage plan</a:t>
              </a:r>
            </a:p>
            <a:p>
              <a:pPr algn="l">
                <a:lnSpc>
                  <a:spcPts val="4203"/>
                </a:lnSpc>
              </a:pPr>
              <a:r>
                <a:rPr lang="en-US" sz="3002" dirty="0">
                  <a:solidFill>
                    <a:srgbClr val="1E003C"/>
                  </a:solidFill>
                  <a:latin typeface="Roboto"/>
                  <a:ea typeface="Roboto"/>
                  <a:cs typeface="Roboto"/>
                  <a:sym typeface="Roboto"/>
                </a:rPr>
                <a:t>D. Business case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Freeform 3"/>
          <p:cNvSpPr/>
          <p:nvPr/>
        </p:nvSpPr>
        <p:spPr>
          <a:xfrm>
            <a:off x="5339538" y="571500"/>
            <a:ext cx="16641050" cy="11087100"/>
          </a:xfrm>
          <a:custGeom>
            <a:avLst/>
            <a:gdLst/>
            <a:ahLst/>
            <a:cxnLst/>
            <a:rect l="l" t="t" r="r" b="b"/>
            <a:pathLst>
              <a:path w="13851710" h="9228702">
                <a:moveTo>
                  <a:pt x="0" y="0"/>
                </a:moveTo>
                <a:lnTo>
                  <a:pt x="13851710" y="0"/>
                </a:lnTo>
                <a:lnTo>
                  <a:pt x="13851710" y="9228702"/>
                </a:lnTo>
                <a:lnTo>
                  <a:pt x="0" y="9228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TextBox 4"/>
          <p:cNvSpPr txBox="1"/>
          <p:nvPr/>
        </p:nvSpPr>
        <p:spPr>
          <a:xfrm>
            <a:off x="1028700" y="1790700"/>
            <a:ext cx="6804821" cy="953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6057" b="1" spc="-302" dirty="0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Question 11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096715"/>
            <a:ext cx="11239500" cy="534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Which activity should be managed carefully as part of 'leading across </a:t>
            </a:r>
            <a:r>
              <a:rPr lang="en-US" sz="3002" dirty="0" err="1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organisational</a:t>
            </a: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 boundaries' since it can be performed by people that are outside the project team?</a:t>
            </a:r>
          </a:p>
          <a:p>
            <a:pPr algn="l">
              <a:lnSpc>
                <a:spcPts val="4203"/>
              </a:lnSpc>
            </a:pPr>
            <a:endParaRPr lang="en-US" sz="3002" dirty="0">
              <a:solidFill>
                <a:srgbClr val="1E003C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A. Delivering the products to the agreed quality specifications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B. Integrating new products into each impacted area of the business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C. Gaining commitment for the </a:t>
            </a:r>
            <a:r>
              <a:rPr lang="en-US" sz="3002" dirty="0" err="1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realisation</a:t>
            </a: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 of benefits post-project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D. Securing funding from the business layer for the business case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0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507568" y="377982"/>
            <a:ext cx="2303428" cy="1301437"/>
          </a:xfrm>
          <a:custGeom>
            <a:avLst/>
            <a:gdLst/>
            <a:ahLst/>
            <a:cxnLst/>
            <a:rect l="l" t="t" r="r" b="b"/>
            <a:pathLst>
              <a:path w="2303428" h="1301437">
                <a:moveTo>
                  <a:pt x="0" y="0"/>
                </a:moveTo>
                <a:lnTo>
                  <a:pt x="2303428" y="0"/>
                </a:lnTo>
                <a:lnTo>
                  <a:pt x="2303428" y="1301436"/>
                </a:lnTo>
                <a:lnTo>
                  <a:pt x="0" y="13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7" name="TextBox 7"/>
          <p:cNvSpPr txBox="1"/>
          <p:nvPr/>
        </p:nvSpPr>
        <p:spPr>
          <a:xfrm>
            <a:off x="1339560" y="1658346"/>
            <a:ext cx="13515927" cy="335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7"/>
              </a:lnSpc>
            </a:pPr>
            <a:r>
              <a:rPr lang="en-US" sz="9155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THANK YOU FOR JOINING 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9560" y="5541603"/>
            <a:ext cx="887131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Please take a moment to leave us a review so that we can continue to host these sessions and help you ace your exams. 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31E388D9-E56D-D03F-35C7-C62995D4C9AF}"/>
              </a:ext>
            </a:extLst>
          </p:cNvPr>
          <p:cNvGrpSpPr/>
          <p:nvPr/>
        </p:nvGrpSpPr>
        <p:grpSpPr>
          <a:xfrm>
            <a:off x="9949971" y="3139231"/>
            <a:ext cx="10179066" cy="10179066"/>
            <a:chOff x="0" y="0"/>
            <a:chExt cx="812800" cy="81280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C3852A3-CC4D-92F5-8EA0-4C11736F7B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2FC07567-F3E5-D1C1-8CD4-1DA1E571D4F9}"/>
                </a:ext>
              </a:extLst>
            </p:cNvPr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6032E00C-6A2C-1A3A-FF37-866FBEE14785}"/>
              </a:ext>
            </a:extLst>
          </p:cNvPr>
          <p:cNvSpPr/>
          <p:nvPr/>
        </p:nvSpPr>
        <p:spPr>
          <a:xfrm>
            <a:off x="10032811" y="731478"/>
            <a:ext cx="9232521" cy="9639300"/>
          </a:xfrm>
          <a:custGeom>
            <a:avLst/>
            <a:gdLst/>
            <a:ahLst/>
            <a:cxnLst/>
            <a:rect l="l" t="t" r="r" b="b"/>
            <a:pathLst>
              <a:path w="10547100" h="7013821">
                <a:moveTo>
                  <a:pt x="0" y="0"/>
                </a:moveTo>
                <a:lnTo>
                  <a:pt x="10547100" y="0"/>
                </a:lnTo>
                <a:lnTo>
                  <a:pt x="10547100" y="7013821"/>
                </a:lnTo>
                <a:lnTo>
                  <a:pt x="0" y="7013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002" r="1"/>
            </a:stretch>
          </a:blipFill>
        </p:spPr>
        <p:txBody>
          <a:bodyPr/>
          <a:lstStyle/>
          <a:p>
            <a:endParaRPr lang="en-Z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016014" y="-957778"/>
            <a:ext cx="12707522" cy="12707522"/>
            <a:chOff x="0" y="0"/>
            <a:chExt cx="812800" cy="812800"/>
          </a:xfrm>
        </p:grpSpPr>
        <p:sp>
          <p:nvSpPr>
            <p:cNvPr id="16" name="Freeform 16">
              <a:hlinkClick r:id="rId3" tooltip="https://www.youtube.com/watch?v=0OhE2yTPQV8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003C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651418" y="1101982"/>
            <a:ext cx="6607882" cy="8083037"/>
          </a:xfrm>
          <a:custGeom>
            <a:avLst/>
            <a:gdLst/>
            <a:ahLst/>
            <a:cxnLst/>
            <a:rect l="l" t="t" r="r" b="b"/>
            <a:pathLst>
              <a:path w="6607882" h="8083037">
                <a:moveTo>
                  <a:pt x="0" y="0"/>
                </a:moveTo>
                <a:lnTo>
                  <a:pt x="6607882" y="0"/>
                </a:lnTo>
                <a:lnTo>
                  <a:pt x="6607882" y="8083036"/>
                </a:lnTo>
                <a:lnTo>
                  <a:pt x="0" y="8083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9" name="TextBox 19"/>
          <p:cNvSpPr txBox="1"/>
          <p:nvPr/>
        </p:nvSpPr>
        <p:spPr>
          <a:xfrm>
            <a:off x="1496226" y="2245645"/>
            <a:ext cx="8846692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Exam Information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6226" y="3505550"/>
            <a:ext cx="7533678" cy="449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Roboto Bold"/>
                <a:ea typeface="Roboto Bold"/>
                <a:cs typeface="Roboto Bold"/>
                <a:sym typeface="Roboto Bold"/>
              </a:rPr>
              <a:t>Duration: </a:t>
            </a: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60 minutes</a:t>
            </a:r>
          </a:p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Roboto Bold"/>
                <a:ea typeface="Roboto Bold"/>
                <a:cs typeface="Roboto Bold"/>
                <a:sym typeface="Roboto Bold"/>
              </a:rPr>
              <a:t>Number of questions</a:t>
            </a: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: 60</a:t>
            </a:r>
          </a:p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Roboto Bold"/>
                <a:ea typeface="Roboto Bold"/>
                <a:cs typeface="Roboto Bold"/>
                <a:sym typeface="Roboto Bold"/>
              </a:rPr>
              <a:t>Marks</a:t>
            </a: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: Each question is worth 1 mark. There are 60 marks available. There are no ‘trial’ questions and no negative marking.</a:t>
            </a:r>
          </a:p>
          <a:p>
            <a:pPr algn="l">
              <a:lnSpc>
                <a:spcPts val="5160"/>
              </a:lnSpc>
            </a:pPr>
            <a:r>
              <a:rPr lang="en-US" sz="3000" b="1">
                <a:solidFill>
                  <a:srgbClr val="2B2B2A"/>
                </a:solidFill>
                <a:latin typeface="Roboto Bold"/>
                <a:ea typeface="Roboto Bold"/>
                <a:cs typeface="Roboto Bold"/>
                <a:sym typeface="Roboto Bold"/>
              </a:rPr>
              <a:t>Pass mark</a:t>
            </a: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: 60% or higher – a raw score of 36 marks or above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5400000">
            <a:off x="3299547" y="613308"/>
            <a:ext cx="518563" cy="51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1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Freeform 15"/>
          <p:cNvSpPr/>
          <p:nvPr/>
        </p:nvSpPr>
        <p:spPr>
          <a:xfrm>
            <a:off x="3182533" y="2551649"/>
            <a:ext cx="11922934" cy="6706651"/>
          </a:xfrm>
          <a:custGeom>
            <a:avLst/>
            <a:gdLst/>
            <a:ahLst/>
            <a:cxnLst/>
            <a:rect l="l" t="t" r="r" b="b"/>
            <a:pathLst>
              <a:path w="11922934" h="6706651">
                <a:moveTo>
                  <a:pt x="0" y="0"/>
                </a:moveTo>
                <a:lnTo>
                  <a:pt x="11922934" y="0"/>
                </a:lnTo>
                <a:lnTo>
                  <a:pt x="11922934" y="6706651"/>
                </a:lnTo>
                <a:lnTo>
                  <a:pt x="0" y="670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4720654" y="990600"/>
            <a:ext cx="8846692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Exam Layout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Freeform 15"/>
          <p:cNvSpPr/>
          <p:nvPr/>
        </p:nvSpPr>
        <p:spPr>
          <a:xfrm>
            <a:off x="3510747" y="3365705"/>
            <a:ext cx="11266505" cy="3555589"/>
          </a:xfrm>
          <a:custGeom>
            <a:avLst/>
            <a:gdLst/>
            <a:ahLst/>
            <a:cxnLst/>
            <a:rect l="l" t="t" r="r" b="b"/>
            <a:pathLst>
              <a:path w="11266505" h="3555589">
                <a:moveTo>
                  <a:pt x="0" y="0"/>
                </a:moveTo>
                <a:lnTo>
                  <a:pt x="11266506" y="0"/>
                </a:lnTo>
                <a:lnTo>
                  <a:pt x="11266506" y="3555590"/>
                </a:lnTo>
                <a:lnTo>
                  <a:pt x="0" y="3555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4720654" y="990600"/>
            <a:ext cx="8846692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Tips &amp; Tricks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Freeform 15"/>
          <p:cNvSpPr/>
          <p:nvPr/>
        </p:nvSpPr>
        <p:spPr>
          <a:xfrm>
            <a:off x="3544894" y="2435018"/>
            <a:ext cx="11147332" cy="6674465"/>
          </a:xfrm>
          <a:custGeom>
            <a:avLst/>
            <a:gdLst/>
            <a:ahLst/>
            <a:cxnLst/>
            <a:rect l="l" t="t" r="r" b="b"/>
            <a:pathLst>
              <a:path w="11147332" h="6674465">
                <a:moveTo>
                  <a:pt x="0" y="0"/>
                </a:moveTo>
                <a:lnTo>
                  <a:pt x="11147332" y="0"/>
                </a:lnTo>
                <a:lnTo>
                  <a:pt x="11147332" y="6674465"/>
                </a:lnTo>
                <a:lnTo>
                  <a:pt x="0" y="667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4720654" y="990600"/>
            <a:ext cx="8846692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ChatGPT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28700" y="2602729"/>
            <a:ext cx="16230600" cy="508154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720654" y="990600"/>
            <a:ext cx="8846692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b="1" spc="-399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TutorBot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914" y="-230962"/>
            <a:ext cx="18698599" cy="10517962"/>
          </a:xfrm>
          <a:custGeom>
            <a:avLst/>
            <a:gdLst/>
            <a:ahLst/>
            <a:cxnLst/>
            <a:rect l="l" t="t" r="r" b="b"/>
            <a:pathLst>
              <a:path w="18698599" h="10517962">
                <a:moveTo>
                  <a:pt x="0" y="0"/>
                </a:moveTo>
                <a:lnTo>
                  <a:pt x="18698598" y="0"/>
                </a:lnTo>
                <a:lnTo>
                  <a:pt x="18698598" y="10517962"/>
                </a:lnTo>
                <a:lnTo>
                  <a:pt x="0" y="1051796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TextBox 16"/>
          <p:cNvSpPr txBox="1"/>
          <p:nvPr/>
        </p:nvSpPr>
        <p:spPr>
          <a:xfrm>
            <a:off x="1028700" y="990600"/>
            <a:ext cx="16230600" cy="1083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5"/>
              </a:lnSpc>
            </a:pPr>
            <a:r>
              <a:rPr lang="en-US" sz="6900" b="1" spc="-345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During Your Exam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029023"/>
            <a:ext cx="12584313" cy="644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Make sure your exam environment is quiet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Do not read the questions out loud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You require a camera (360-degree or embedded)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The door to the room you are in must be visible throughout your exam </a:t>
            </a:r>
          </a:p>
          <a:p>
            <a:pPr algn="l">
              <a:lnSpc>
                <a:spcPts val="5160"/>
              </a:lnSpc>
            </a:pPr>
            <a:r>
              <a:rPr lang="en-US" sz="3000" i="1">
                <a:solidFill>
                  <a:srgbClr val="2B2B2A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https://www.peoplecert.org/ways-to-get-certified/examshield-guidelines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Do not bring anything into your exam room with you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Keyword identification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Dummy answers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Process of elimination </a:t>
            </a:r>
          </a:p>
          <a:p>
            <a:pPr marL="647700" lvl="1" indent="-323850" algn="l">
              <a:lnSpc>
                <a:spcPts val="51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  <a:ea typeface="Roboto"/>
                <a:cs typeface="Roboto"/>
                <a:sym typeface="Roboto"/>
              </a:rPr>
              <a:t>Accessing your digital manual 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46E0B7F-F75B-9ACC-7D87-15DB0303C003}"/>
              </a:ext>
            </a:extLst>
          </p:cNvPr>
          <p:cNvSpPr/>
          <p:nvPr/>
        </p:nvSpPr>
        <p:spPr>
          <a:xfrm>
            <a:off x="7595361" y="1141268"/>
            <a:ext cx="12784622" cy="9465947"/>
          </a:xfrm>
          <a:custGeom>
            <a:avLst/>
            <a:gdLst/>
            <a:ahLst/>
            <a:cxnLst/>
            <a:rect l="l" t="t" r="r" b="b"/>
            <a:pathLst>
              <a:path w="11114823" h="8229600">
                <a:moveTo>
                  <a:pt x="0" y="0"/>
                </a:moveTo>
                <a:lnTo>
                  <a:pt x="11114823" y="0"/>
                </a:lnTo>
                <a:lnTo>
                  <a:pt x="111148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764" y="8953305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5"/>
                </a:lnTo>
                <a:lnTo>
                  <a:pt x="0" y="122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Freeform 3"/>
          <p:cNvSpPr/>
          <p:nvPr/>
        </p:nvSpPr>
        <p:spPr>
          <a:xfrm>
            <a:off x="10515600" y="2781300"/>
            <a:ext cx="7181257" cy="5448779"/>
          </a:xfrm>
          <a:custGeom>
            <a:avLst/>
            <a:gdLst/>
            <a:ahLst/>
            <a:cxnLst/>
            <a:rect l="l" t="t" r="r" b="b"/>
            <a:pathLst>
              <a:path w="7181257" h="5448779">
                <a:moveTo>
                  <a:pt x="0" y="0"/>
                </a:moveTo>
                <a:lnTo>
                  <a:pt x="7181257" y="0"/>
                </a:lnTo>
                <a:lnTo>
                  <a:pt x="7181257" y="5448779"/>
                </a:lnTo>
                <a:lnTo>
                  <a:pt x="0" y="5448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TextBox 4"/>
          <p:cNvSpPr txBox="1"/>
          <p:nvPr/>
        </p:nvSpPr>
        <p:spPr>
          <a:xfrm>
            <a:off x="1028700" y="2128317"/>
            <a:ext cx="6804821" cy="954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6057" b="1" spc="-302" dirty="0">
                <a:solidFill>
                  <a:srgbClr val="1E003C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Question 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49610"/>
            <a:ext cx="9715500" cy="480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An external IT company is being appointed to deliver a new accounting system as part of a project. Which principle is being applied when agreeing the contract with the IT company?</a:t>
            </a:r>
          </a:p>
          <a:p>
            <a:pPr algn="l">
              <a:lnSpc>
                <a:spcPts val="4203"/>
              </a:lnSpc>
            </a:pPr>
            <a:endParaRPr lang="en-US" sz="3002" dirty="0">
              <a:solidFill>
                <a:srgbClr val="1E003C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A. Define roles, responsibilities and relationships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B. Manage by stages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C. Manage by exception</a:t>
            </a:r>
          </a:p>
          <a:p>
            <a:pPr algn="l">
              <a:lnSpc>
                <a:spcPts val="4203"/>
              </a:lnSpc>
            </a:pPr>
            <a:r>
              <a:rPr lang="en-US" sz="3002" dirty="0">
                <a:solidFill>
                  <a:srgbClr val="1E003C"/>
                </a:solidFill>
                <a:latin typeface="Roboto"/>
                <a:ea typeface="Roboto"/>
                <a:cs typeface="Roboto"/>
                <a:sym typeface="Roboto"/>
              </a:rPr>
              <a:t>D. Tailor to suit the project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1A837C30A6E04E88E253E4521759D6" ma:contentTypeVersion="16" ma:contentTypeDescription="Create a new document." ma:contentTypeScope="" ma:versionID="59708e4b4aa3a380591f8d73222f48f1">
  <xsd:schema xmlns:xsd="http://www.w3.org/2001/XMLSchema" xmlns:xs="http://www.w3.org/2001/XMLSchema" xmlns:p="http://schemas.microsoft.com/office/2006/metadata/properties" xmlns:ns2="f0d8605e-f064-4308-a378-91be967e6d33" xmlns:ns3="5a060ada-f1c1-46c4-b70c-5c89a7f16c4b" targetNamespace="http://schemas.microsoft.com/office/2006/metadata/properties" ma:root="true" ma:fieldsID="7554271b72834023ab4cc81036d10a03" ns2:_="" ns3:_="">
    <xsd:import namespace="f0d8605e-f064-4308-a378-91be967e6d33"/>
    <xsd:import namespace="5a060ada-f1c1-46c4-b70c-5c89a7f16c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8605e-f064-4308-a378-91be967e6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df22750-4ea3-46a9-afa6-d96d2c158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60ada-f1c1-46c4-b70c-5c89a7f16c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7f49dac-73b0-4049-b8b2-23787b642040}" ma:internalName="TaxCatchAll" ma:showField="CatchAllData" ma:web="5a060ada-f1c1-46c4-b70c-5c89a7f16c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d8605e-f064-4308-a378-91be967e6d33">
      <Terms xmlns="http://schemas.microsoft.com/office/infopath/2007/PartnerControls"/>
    </lcf76f155ced4ddcb4097134ff3c332f>
    <TaxCatchAll xmlns="5a060ada-f1c1-46c4-b70c-5c89a7f16c4b" xsi:nil="true"/>
  </documentManagement>
</p:properties>
</file>

<file path=customXml/itemProps1.xml><?xml version="1.0" encoding="utf-8"?>
<ds:datastoreItem xmlns:ds="http://schemas.openxmlformats.org/officeDocument/2006/customXml" ds:itemID="{3BA40E33-8BD6-4DFA-85FE-C0600FB84A3F}"/>
</file>

<file path=customXml/itemProps2.xml><?xml version="1.0" encoding="utf-8"?>
<ds:datastoreItem xmlns:ds="http://schemas.openxmlformats.org/officeDocument/2006/customXml" ds:itemID="{E13A4A4E-27AE-4FB4-A307-E340D01C97F7}"/>
</file>

<file path=customXml/itemProps3.xml><?xml version="1.0" encoding="utf-8"?>
<ds:datastoreItem xmlns:ds="http://schemas.openxmlformats.org/officeDocument/2006/customXml" ds:itemID="{24DBE792-CB65-45C3-B025-1878A34AB352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431</Words>
  <Application>Microsoft Office PowerPoint</Application>
  <PresentationFormat>Custom</PresentationFormat>
  <Paragraphs>60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Roboto Bold</vt:lpstr>
      <vt:lpstr>Arial</vt:lpstr>
      <vt:lpstr>Glacial Indifference Bold</vt:lpstr>
      <vt:lpstr>Glacial Indifference</vt:lpstr>
      <vt:lpstr>Kollektif Bold</vt:lpstr>
      <vt:lpstr>Roboto</vt:lpstr>
      <vt:lpstr>Calibri</vt:lpstr>
      <vt:lpstr>Roboto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10-12-2025 PRINCE2 v7 Foundation Exam Prep Session</dc:title>
  <cp:lastModifiedBy>Jasmine De Nobrega</cp:lastModifiedBy>
  <cp:revision>2</cp:revision>
  <dcterms:created xsi:type="dcterms:W3CDTF">2006-08-16T00:00:00Z</dcterms:created>
  <dcterms:modified xsi:type="dcterms:W3CDTF">2025-04-07T12:54:23Z</dcterms:modified>
  <dc:identifier>DAGY5JqG8eQ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0x010100DA1A837C30A6E04E88E253E4521759D6</vt:lpwstr>
  </property>
</Properties>
</file>