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Glacial Indifference" pitchFamily="50" charset="0"/>
      <p:regular r:id="rId11"/>
      <p:bold r:id="rId12"/>
    </p:embeddedFont>
    <p:embeddedFont>
      <p:font typeface="Kollektif Bold" panose="020B0604020202020204" charset="0"/>
      <p:regular r:id="rId13"/>
    </p:embeddedFont>
    <p:embeddedFont>
      <p:font typeface="Roboto" pitchFamily="2" charset="0"/>
      <p:regular r:id="rId14"/>
      <p:bold r:id="rId15"/>
      <p:italic r:id="rId16"/>
      <p:boldItalic r:id="rId17"/>
    </p:embeddedFont>
    <p:embeddedFont>
      <p:font typeface="Roboto Bold" pitchFamily="2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28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1457311" y="7481534"/>
            <a:ext cx="1832891" cy="0"/>
          </a:xfrm>
          <a:prstGeom prst="line">
            <a:avLst/>
          </a:prstGeom>
          <a:ln w="38100" cap="flat">
            <a:solidFill>
              <a:srgbClr val="1E003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ZA"/>
          </a:p>
        </p:txBody>
      </p:sp>
      <p:grpSp>
        <p:nvGrpSpPr>
          <p:cNvPr id="9" name="Group 9"/>
          <p:cNvGrpSpPr/>
          <p:nvPr/>
        </p:nvGrpSpPr>
        <p:grpSpPr>
          <a:xfrm>
            <a:off x="11044378" y="1904338"/>
            <a:ext cx="8474621" cy="84746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3982"/>
            </a:solidFill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986156" y="153062"/>
            <a:ext cx="3099603" cy="1751276"/>
          </a:xfrm>
          <a:custGeom>
            <a:avLst/>
            <a:gdLst/>
            <a:ahLst/>
            <a:cxnLst/>
            <a:rect l="l" t="t" r="r" b="b"/>
            <a:pathLst>
              <a:path w="3099603" h="1751276">
                <a:moveTo>
                  <a:pt x="0" y="0"/>
                </a:moveTo>
                <a:lnTo>
                  <a:pt x="3099603" y="0"/>
                </a:lnTo>
                <a:lnTo>
                  <a:pt x="3099603" y="1751276"/>
                </a:lnTo>
                <a:lnTo>
                  <a:pt x="0" y="175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6" name="Freeform 16"/>
          <p:cNvSpPr/>
          <p:nvPr/>
        </p:nvSpPr>
        <p:spPr>
          <a:xfrm>
            <a:off x="11290866" y="1535738"/>
            <a:ext cx="6683776" cy="8751262"/>
          </a:xfrm>
          <a:custGeom>
            <a:avLst/>
            <a:gdLst/>
            <a:ahLst/>
            <a:cxnLst/>
            <a:rect l="l" t="t" r="r" b="b"/>
            <a:pathLst>
              <a:path w="6683776" h="8751262">
                <a:moveTo>
                  <a:pt x="0" y="0"/>
                </a:moveTo>
                <a:lnTo>
                  <a:pt x="6683777" y="0"/>
                </a:lnTo>
                <a:lnTo>
                  <a:pt x="6683777" y="8751262"/>
                </a:lnTo>
                <a:lnTo>
                  <a:pt x="0" y="8751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7" name="TextBox 17"/>
          <p:cNvSpPr txBox="1"/>
          <p:nvPr/>
        </p:nvSpPr>
        <p:spPr>
          <a:xfrm>
            <a:off x="1457311" y="2799922"/>
            <a:ext cx="11250389" cy="412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29"/>
              </a:lnSpc>
            </a:pPr>
            <a:r>
              <a:rPr lang="en-US" sz="11144" spc="-557">
                <a:solidFill>
                  <a:srgbClr val="1E003C"/>
                </a:solidFill>
                <a:latin typeface="Kollektif Bold"/>
              </a:rPr>
              <a:t>Figures &amp; Characters for Each MBTI Trait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7311" y="8350369"/>
            <a:ext cx="421929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>
                <a:solidFill>
                  <a:srgbClr val="E93982"/>
                </a:solidFill>
                <a:latin typeface="Glacial Indifference"/>
              </a:rPr>
              <a:t>Additional Material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7311" y="1933444"/>
            <a:ext cx="4436933" cy="46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000">
                <a:solidFill>
                  <a:srgbClr val="1E003C"/>
                </a:solidFill>
                <a:latin typeface="Glacial Indifference"/>
              </a:rPr>
              <a:t>www.itonlinelearning.com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7398437" y="4692966"/>
            <a:ext cx="5242664" cy="524264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999" r="-29999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292" y="990600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Extraversion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3930" y="2651760"/>
            <a:ext cx="6102095" cy="485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energised by the external world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talking to people and being sociable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to learn by activity and talk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lots of interests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speak first, think about it later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starting new things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82488" y="1241165"/>
            <a:ext cx="937681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Our resident extraverts: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Tigger from Winnie the Pooh (energetic &amp; outgoing)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Richard Branson (entrepreneur &amp; adventurer, known for his outgoing and sociable nature) </a:t>
            </a:r>
          </a:p>
          <a:p>
            <a:pPr>
              <a:lnSpc>
                <a:spcPts val="4860"/>
              </a:lnSpc>
            </a:pPr>
            <a:endParaRPr lang="en-US" sz="3000">
              <a:solidFill>
                <a:srgbClr val="2B2B2A"/>
              </a:solidFill>
              <a:latin typeface="Robo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289747" y="3692358"/>
            <a:ext cx="5740645" cy="574062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3019" t="-5061" r="-24571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7641791" y="4976630"/>
            <a:ext cx="5172297" cy="517227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3606" t="-9268" r="-14362" b="-10753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67451" y="3989451"/>
            <a:ext cx="5663595" cy="56635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69659" r="-8118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61238" y="1118032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Intraversion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1238" y="2956560"/>
            <a:ext cx="6687709" cy="424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energised by their own inner world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enjoy their own thoughts &amp; feelings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prefer writing to express their ideas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a reflective learner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fewer, more serious interests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think before they speak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98012" y="1471090"/>
            <a:ext cx="9376812" cy="24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Our resident intraverts: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Bagpuss (calm and introspective)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J.K. Rowling (author, known for her introverted qualities and focus on inner thoughts)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310836" y="3671957"/>
            <a:ext cx="5172297" cy="517227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65096" y="4480683"/>
            <a:ext cx="5663595" cy="56635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9999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503225" y="1381073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Sensing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28691" y="2685997"/>
            <a:ext cx="7185751" cy="485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focus on sensory data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focus on what their senses tell them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pay attention to definite, detailed facts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notice things in an orderly way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getting information in clear stages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'here and now' approach, trust experience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5350"/>
            <a:ext cx="9376812" cy="24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Sensing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Postman Pat (pays attention to details)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David Attenborough (naturalist, known for attention to detail in his documentaries)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293662" y="3969629"/>
            <a:ext cx="5172297" cy="517227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0378" r="-27135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94194" y="4623428"/>
            <a:ext cx="5663595" cy="56635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b="-43600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503225" y="1381073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Intuiting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14560" y="2685997"/>
            <a:ext cx="7185751" cy="363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focus on interpretations and intuitions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a 'big picture' person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look behind facts for meaning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future-oriented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willing to trust intuitions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5350"/>
            <a:ext cx="870703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Intuiting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The Doctor from Doctor Who (focuses on possibilities and the future)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Stephen Hawking (theoretical physicist, a visionary in the scientific community)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7656044" y="5049209"/>
            <a:ext cx="5242664" cy="524264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473" r="-16473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292" y="990600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Thinking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82488" y="1241165"/>
            <a:ext cx="9376812" cy="363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Thinking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Wallace from Wallace and Gromit (inventive and logical mind)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Margaret Thatcher (Former British Prime Minister, known for logical decision-making) </a:t>
            </a:r>
          </a:p>
          <a:p>
            <a:pPr>
              <a:lnSpc>
                <a:spcPts val="4860"/>
              </a:lnSpc>
            </a:pPr>
            <a:endParaRPr lang="en-US" sz="3000">
              <a:solidFill>
                <a:srgbClr val="2B2B2A"/>
              </a:solidFill>
              <a:latin typeface="Robot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547355" y="4194986"/>
            <a:ext cx="5740645" cy="574062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1728" b="-11728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43930" y="2651760"/>
            <a:ext cx="6102095" cy="545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make decisions based on rational thought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treat problems with logic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cause-and-effect reasoning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tough minded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look for the objectively 'right' answer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appreciate just solutions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7570175" y="4692966"/>
            <a:ext cx="5242664" cy="524264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292" y="990600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Feeling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3930" y="2310977"/>
            <a:ext cx="6102095" cy="606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make decisions through sensitive feelings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with empathy/consideration for others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with compassion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based on values and beliefs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seeking a widely accepted outcome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open to and accepting of others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82488" y="1241165"/>
            <a:ext cx="937681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Feeling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Paddington Bear (known for his kindness and consideration for others)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Princess Diana (known for decisions based on empathy and compassion)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289747" y="3692358"/>
            <a:ext cx="5740645" cy="574062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3" r="-293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293662" y="4086024"/>
            <a:ext cx="5172297" cy="517227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65096" y="4623428"/>
            <a:ext cx="5663595" cy="56635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8351" b="-24119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503225" y="1381073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Judging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28691" y="2685997"/>
            <a:ext cx="7185751" cy="545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prefer situations to be cut and dried and clear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work to a timetable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systematic and methodical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to plan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appreciate closure on decisions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dislike the pressure of leaving things late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5350"/>
            <a:ext cx="937681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Judging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Mary Poppins (organised and planning-oriented nanny)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Queen Elizabeth II (known for her systematic and methodical approach to her duties)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16999" y="0"/>
            <a:ext cx="2171001" cy="1226616"/>
          </a:xfrm>
          <a:custGeom>
            <a:avLst/>
            <a:gdLst/>
            <a:ahLst/>
            <a:cxnLst/>
            <a:rect l="l" t="t" r="r" b="b"/>
            <a:pathLst>
              <a:path w="2171001" h="1226616">
                <a:moveTo>
                  <a:pt x="0" y="0"/>
                </a:moveTo>
                <a:lnTo>
                  <a:pt x="2171001" y="0"/>
                </a:lnTo>
                <a:lnTo>
                  <a:pt x="2171001" y="1226616"/>
                </a:lnTo>
                <a:lnTo>
                  <a:pt x="0" y="122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3" name="Group 3"/>
          <p:cNvGrpSpPr/>
          <p:nvPr/>
        </p:nvGrpSpPr>
        <p:grpSpPr>
          <a:xfrm>
            <a:off x="0" y="4066955"/>
            <a:ext cx="5172297" cy="517227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54260" y="4875682"/>
            <a:ext cx="5663595" cy="56635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5677" b="-19625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503225" y="1381073"/>
            <a:ext cx="6503494" cy="124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999" spc="-399">
                <a:solidFill>
                  <a:srgbClr val="1E003C"/>
                </a:solidFill>
                <a:latin typeface="Kollektif Bold"/>
              </a:rPr>
              <a:t>Perceiving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28691" y="2685997"/>
            <a:ext cx="7185751" cy="545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Traits</a:t>
            </a:r>
            <a:r>
              <a:rPr lang="en-US" sz="3000">
                <a:solidFill>
                  <a:srgbClr val="2B2B2A"/>
                </a:solidFill>
                <a:latin typeface="Roboto"/>
              </a:rPr>
              <a:t>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prefer 'open-ended' and ambiguous situations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spontaneous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happy with ambiguity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like to be flexible and adaptable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dislike restrictive systems, detailed plans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positively enjoy 'urgent' work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5350"/>
            <a:ext cx="937681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>
                <a:solidFill>
                  <a:srgbClr val="2B2B2A"/>
                </a:solidFill>
                <a:latin typeface="Roboto Bold"/>
              </a:rPr>
              <a:t>Perceiving individuals you might know: 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The Mad Hatter (spontaneous and embraces ambiguity)</a:t>
            </a:r>
          </a:p>
          <a:p>
            <a:pPr marL="647700" lvl="1" indent="-323850">
              <a:lnSpc>
                <a:spcPts val="4860"/>
              </a:lnSpc>
              <a:buFont typeface="Arial"/>
              <a:buChar char="•"/>
            </a:pPr>
            <a:r>
              <a:rPr lang="en-US" sz="3000">
                <a:solidFill>
                  <a:srgbClr val="2B2B2A"/>
                </a:solidFill>
                <a:latin typeface="Roboto"/>
              </a:rPr>
              <a:t>Bear Grylls (known for his adventurous and spontaneous approach to survival challenges)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A837C30A6E04E88E253E4521759D6" ma:contentTypeVersion="16" ma:contentTypeDescription="Create a new document." ma:contentTypeScope="" ma:versionID="59708e4b4aa3a380591f8d73222f48f1">
  <xsd:schema xmlns:xsd="http://www.w3.org/2001/XMLSchema" xmlns:xs="http://www.w3.org/2001/XMLSchema" xmlns:p="http://schemas.microsoft.com/office/2006/metadata/properties" xmlns:ns2="f0d8605e-f064-4308-a378-91be967e6d33" xmlns:ns3="5a060ada-f1c1-46c4-b70c-5c89a7f16c4b" targetNamespace="http://schemas.microsoft.com/office/2006/metadata/properties" ma:root="true" ma:fieldsID="7554271b72834023ab4cc81036d10a03" ns2:_="" ns3:_="">
    <xsd:import namespace="f0d8605e-f064-4308-a378-91be967e6d33"/>
    <xsd:import namespace="5a060ada-f1c1-46c4-b70c-5c89a7f16c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8605e-f064-4308-a378-91be967e6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df22750-4ea3-46a9-afa6-d96d2c158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60ada-f1c1-46c4-b70c-5c89a7f16c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7f49dac-73b0-4049-b8b2-23787b642040}" ma:internalName="TaxCatchAll" ma:showField="CatchAllData" ma:web="5a060ada-f1c1-46c4-b70c-5c89a7f16c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d8605e-f064-4308-a378-91be967e6d33">
      <Terms xmlns="http://schemas.microsoft.com/office/infopath/2007/PartnerControls"/>
    </lcf76f155ced4ddcb4097134ff3c332f>
    <TaxCatchAll xmlns="5a060ada-f1c1-46c4-b70c-5c89a7f16c4b" xsi:nil="true"/>
  </documentManagement>
</p:properties>
</file>

<file path=customXml/itemProps1.xml><?xml version="1.0" encoding="utf-8"?>
<ds:datastoreItem xmlns:ds="http://schemas.openxmlformats.org/officeDocument/2006/customXml" ds:itemID="{3AAC09E6-5CD7-45F0-87D8-FCD820CE9BE4}"/>
</file>

<file path=customXml/itemProps2.xml><?xml version="1.0" encoding="utf-8"?>
<ds:datastoreItem xmlns:ds="http://schemas.openxmlformats.org/officeDocument/2006/customXml" ds:itemID="{88467B09-D45E-463E-95EF-860F3FE3A41C}"/>
</file>

<file path=customXml/itemProps3.xml><?xml version="1.0" encoding="utf-8"?>
<ds:datastoreItem xmlns:ds="http://schemas.openxmlformats.org/officeDocument/2006/customXml" ds:itemID="{B9A0FE1E-01C2-49A7-A1F5-58511F459AC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Custom</PresentationFormat>
  <Paragraphs>90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Kollektif Bold</vt:lpstr>
      <vt:lpstr>Arial</vt:lpstr>
      <vt:lpstr>Roboto</vt:lpstr>
      <vt:lpstr>Calibri</vt:lpstr>
      <vt:lpstr>Glacial Indifference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MBTI Personality Types &amp; Traits</dc:title>
  <cp:lastModifiedBy>Jasmine De Nobrega</cp:lastModifiedBy>
  <cp:revision>2</cp:revision>
  <dcterms:created xsi:type="dcterms:W3CDTF">2006-08-16T00:00:00Z</dcterms:created>
  <dcterms:modified xsi:type="dcterms:W3CDTF">2025-04-07T12:50:17Z</dcterms:modified>
  <dc:identifier>DAF6sFwC2_E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0x010100DA1A837C30A6E04E88E253E4521759D6</vt:lpwstr>
  </property>
</Properties>
</file>