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Articulat" panose="020B0604020202020204" charset="0"/>
      <p:regular r:id="rId20"/>
    </p:embeddedFont>
    <p:embeddedFont>
      <p:font typeface="Articulat Bold" panose="020B0604020202020204" charset="0"/>
      <p:regular r:id="rId21"/>
    </p:embeddedFont>
    <p:embeddedFont>
      <p:font typeface="Articulat Bold Italics" panose="020B0604020202020204" charset="0"/>
      <p:regular r:id="rId22"/>
    </p:embeddedFont>
    <p:embeddedFont>
      <p:font typeface="Articulat Italics" panose="020B0604020202020204" charset="0"/>
      <p:regular r:id="rId23"/>
    </p:embeddedFont>
    <p:embeddedFont>
      <p:font typeface="Canva Sans" panose="020B0604020202020204"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66" d="100"/>
          <a:sy n="66" d="100"/>
        </p:scale>
        <p:origin x="1758" y="8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heme" Target="theme/theme1.xml"/><Relationship Id="rId30" Type="http://schemas.openxmlformats.org/officeDocument/2006/relationships/customXml" Target="../customXml/item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0OhE2yTPQV8"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0OhE2yTPQV8"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youtube.com/watch?v=0OhE2yTPQV8" TargetMode="Externa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0OhE2yTPQV8"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0OhE2yTPQV8"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sp>
        <p:nvSpPr>
          <p:cNvPr id="8" name="AutoShape 8"/>
          <p:cNvSpPr/>
          <p:nvPr/>
        </p:nvSpPr>
        <p:spPr>
          <a:xfrm>
            <a:off x="1268399" y="6519454"/>
            <a:ext cx="1832891" cy="0"/>
          </a:xfrm>
          <a:prstGeom prst="line">
            <a:avLst/>
          </a:prstGeom>
          <a:ln w="38100" cap="flat">
            <a:solidFill>
              <a:srgbClr val="1E003C"/>
            </a:solidFill>
            <a:prstDash val="solid"/>
            <a:headEnd type="none" w="sm" len="sm"/>
            <a:tailEnd type="arrow" w="med" len="sm"/>
          </a:ln>
        </p:spPr>
        <p:txBody>
          <a:bodyPr/>
          <a:lstStyle/>
          <a:p>
            <a:endParaRPr lang="en-ZA"/>
          </a:p>
        </p:txBody>
      </p:sp>
      <p:sp>
        <p:nvSpPr>
          <p:cNvPr id="12" name="Freeform 12"/>
          <p:cNvSpPr/>
          <p:nvPr/>
        </p:nvSpPr>
        <p:spPr>
          <a:xfrm>
            <a:off x="190598" y="8382662"/>
            <a:ext cx="3099603" cy="1751276"/>
          </a:xfrm>
          <a:custGeom>
            <a:avLst/>
            <a:gdLst/>
            <a:ahLst/>
            <a:cxnLst/>
            <a:rect l="l" t="t" r="r" b="b"/>
            <a:pathLst>
              <a:path w="3099603" h="1751276">
                <a:moveTo>
                  <a:pt x="0" y="0"/>
                </a:moveTo>
                <a:lnTo>
                  <a:pt x="3099604" y="0"/>
                </a:lnTo>
                <a:lnTo>
                  <a:pt x="3099604" y="1751276"/>
                </a:lnTo>
                <a:lnTo>
                  <a:pt x="0" y="1751276"/>
                </a:lnTo>
                <a:lnTo>
                  <a:pt x="0" y="0"/>
                </a:lnTo>
                <a:close/>
              </a:path>
            </a:pathLst>
          </a:custGeom>
          <a:blipFill>
            <a:blip r:embed="rId2"/>
            <a:stretch>
              <a:fillRect/>
            </a:stretch>
          </a:blipFill>
        </p:spPr>
        <p:txBody>
          <a:bodyPr/>
          <a:lstStyle/>
          <a:p>
            <a:endParaRPr lang="en-ZA"/>
          </a:p>
        </p:txBody>
      </p:sp>
      <p:sp>
        <p:nvSpPr>
          <p:cNvPr id="13" name="Freeform 13"/>
          <p:cNvSpPr/>
          <p:nvPr/>
        </p:nvSpPr>
        <p:spPr>
          <a:xfrm>
            <a:off x="1268399" y="2433837"/>
            <a:ext cx="10887362" cy="3374920"/>
          </a:xfrm>
          <a:custGeom>
            <a:avLst/>
            <a:gdLst/>
            <a:ahLst/>
            <a:cxnLst/>
            <a:rect l="l" t="t" r="r" b="b"/>
            <a:pathLst>
              <a:path w="10887362" h="3374920">
                <a:moveTo>
                  <a:pt x="0" y="0"/>
                </a:moveTo>
                <a:lnTo>
                  <a:pt x="10887362" y="0"/>
                </a:lnTo>
                <a:lnTo>
                  <a:pt x="10887362" y="3374920"/>
                </a:lnTo>
                <a:lnTo>
                  <a:pt x="0" y="3374920"/>
                </a:lnTo>
                <a:lnTo>
                  <a:pt x="0" y="0"/>
                </a:lnTo>
                <a:close/>
              </a:path>
            </a:pathLst>
          </a:custGeom>
          <a:blipFill>
            <a:blip r:embed="rId3"/>
            <a:stretch>
              <a:fillRect l="-7600" t="-12208" r="-8362" b="-13072"/>
            </a:stretch>
          </a:blipFill>
        </p:spPr>
        <p:txBody>
          <a:bodyPr/>
          <a:lstStyle/>
          <a:p>
            <a:endParaRPr lang="en-ZA"/>
          </a:p>
        </p:txBody>
      </p:sp>
      <p:sp>
        <p:nvSpPr>
          <p:cNvPr id="14" name="Freeform 14"/>
          <p:cNvSpPr/>
          <p:nvPr/>
        </p:nvSpPr>
        <p:spPr>
          <a:xfrm>
            <a:off x="11582400" y="155904"/>
            <a:ext cx="6705601" cy="10131096"/>
          </a:xfrm>
          <a:custGeom>
            <a:avLst/>
            <a:gdLst/>
            <a:ahLst/>
            <a:cxnLst/>
            <a:rect l="l" t="t" r="r" b="b"/>
            <a:pathLst>
              <a:path w="15404574" h="9088699">
                <a:moveTo>
                  <a:pt x="0" y="0"/>
                </a:moveTo>
                <a:lnTo>
                  <a:pt x="15404574" y="0"/>
                </a:lnTo>
                <a:lnTo>
                  <a:pt x="15404574" y="9088699"/>
                </a:lnTo>
                <a:lnTo>
                  <a:pt x="0" y="9088699"/>
                </a:lnTo>
                <a:lnTo>
                  <a:pt x="0" y="0"/>
                </a:lnTo>
                <a:close/>
              </a:path>
            </a:pathLst>
          </a:custGeom>
          <a:blipFill>
            <a:blip r:embed="rId4"/>
            <a:stretch>
              <a:fillRect l="-75090" r="-80984"/>
            </a:stretch>
          </a:blipFill>
        </p:spPr>
        <p:txBody>
          <a:bodyPr/>
          <a:lstStyle/>
          <a:p>
            <a:endParaRPr lang="en-ZA"/>
          </a:p>
        </p:txBody>
      </p:sp>
      <p:sp>
        <p:nvSpPr>
          <p:cNvPr id="15" name="TextBox 15"/>
          <p:cNvSpPr txBox="1"/>
          <p:nvPr/>
        </p:nvSpPr>
        <p:spPr>
          <a:xfrm>
            <a:off x="1268399" y="1555075"/>
            <a:ext cx="4436933" cy="466725"/>
          </a:xfrm>
          <a:prstGeom prst="rect">
            <a:avLst/>
          </a:prstGeom>
        </p:spPr>
        <p:txBody>
          <a:bodyPr lIns="0" tIns="0" rIns="0" bIns="0" rtlCol="0" anchor="t">
            <a:spAutoFit/>
          </a:bodyPr>
          <a:lstStyle/>
          <a:p>
            <a:pPr marL="0" lvl="0" indent="0" algn="l">
              <a:lnSpc>
                <a:spcPts val="3600"/>
              </a:lnSpc>
            </a:pPr>
            <a:r>
              <a:rPr lang="en-US" sz="3000">
                <a:solidFill>
                  <a:srgbClr val="1E003C"/>
                </a:solidFill>
                <a:latin typeface="Articulat"/>
                <a:ea typeface="Articulat"/>
                <a:cs typeface="Articulat"/>
                <a:sym typeface="Articulat"/>
              </a:rPr>
              <a:t>www.itonlinelearning.com</a:t>
            </a:r>
          </a:p>
        </p:txBody>
      </p:sp>
      <p:sp>
        <p:nvSpPr>
          <p:cNvPr id="16" name="TextBox 16"/>
          <p:cNvSpPr txBox="1"/>
          <p:nvPr/>
        </p:nvSpPr>
        <p:spPr>
          <a:xfrm>
            <a:off x="1268399" y="7222458"/>
            <a:ext cx="5565770" cy="466725"/>
          </a:xfrm>
          <a:prstGeom prst="rect">
            <a:avLst/>
          </a:prstGeom>
        </p:spPr>
        <p:txBody>
          <a:bodyPr lIns="0" tIns="0" rIns="0" bIns="0" rtlCol="0" anchor="t">
            <a:spAutoFit/>
          </a:bodyPr>
          <a:lstStyle/>
          <a:p>
            <a:pPr marL="0" lvl="0" indent="0" algn="l">
              <a:lnSpc>
                <a:spcPts val="3600"/>
              </a:lnSpc>
            </a:pPr>
            <a:r>
              <a:rPr lang="en-US" sz="3000">
                <a:solidFill>
                  <a:srgbClr val="E93982"/>
                </a:solidFill>
                <a:latin typeface="Articulat"/>
                <a:ea typeface="Articulat"/>
                <a:cs typeface="Articulat"/>
                <a:sym typeface="Articulat"/>
              </a:rPr>
              <a:t>Practitioner Exam Prep Session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sp>
        <p:nvSpPr>
          <p:cNvPr id="2" name="TextBox 2"/>
          <p:cNvSpPr txBox="1"/>
          <p:nvPr/>
        </p:nvSpPr>
        <p:spPr>
          <a:xfrm>
            <a:off x="1010251" y="1919091"/>
            <a:ext cx="16230600" cy="6519734"/>
          </a:xfrm>
          <a:prstGeom prst="rect">
            <a:avLst/>
          </a:prstGeom>
        </p:spPr>
        <p:txBody>
          <a:bodyPr lIns="0" tIns="0" rIns="0" bIns="0" rtlCol="0" anchor="t">
            <a:spAutoFit/>
          </a:bodyPr>
          <a:lstStyle/>
          <a:p>
            <a:pPr algn="l">
              <a:lnSpc>
                <a:spcPts val="3220"/>
              </a:lnSpc>
            </a:pPr>
            <a:r>
              <a:rPr lang="en-US" sz="2000" dirty="0">
                <a:solidFill>
                  <a:srgbClr val="1E003C"/>
                </a:solidFill>
                <a:latin typeface="Articulat" panose="020B0604020202020204" charset="0"/>
                <a:ea typeface="Canva Sans"/>
                <a:cs typeface="Canva Sans"/>
                <a:sym typeface="Canva Sans"/>
              </a:rPr>
              <a:t>The Chesterton family started out as farmers, and four years ago they successfully moved into the making and selling of a wide range of cheeses. They now employ 80 people. Chesterton’s sell most of their cheese to national supermarkets (referred to as ‘trade customers’). </a:t>
            </a:r>
          </a:p>
          <a:p>
            <a:pPr algn="l">
              <a:lnSpc>
                <a:spcPts val="3220"/>
              </a:lnSpc>
            </a:pPr>
            <a:endParaRPr lang="en-US" sz="2000" dirty="0">
              <a:solidFill>
                <a:srgbClr val="1E003C"/>
              </a:solidFill>
              <a:latin typeface="Articulat" panose="020B0604020202020204" charset="0"/>
              <a:ea typeface="Canva Sans"/>
              <a:cs typeface="Canva Sans"/>
              <a:sym typeface="Canva Sans"/>
            </a:endParaRPr>
          </a:p>
          <a:p>
            <a:pPr algn="l">
              <a:lnSpc>
                <a:spcPts val="3220"/>
              </a:lnSpc>
            </a:pPr>
            <a:r>
              <a:rPr lang="en-US" sz="2000" dirty="0">
                <a:solidFill>
                  <a:srgbClr val="1E003C"/>
                </a:solidFill>
                <a:latin typeface="Articulat" panose="020B0604020202020204" charset="0"/>
                <a:ea typeface="Canva Sans"/>
                <a:cs typeface="Canva Sans"/>
                <a:sym typeface="Canva Sans"/>
              </a:rPr>
              <a:t>However, two years ago they decided to sell cheese directly to the public by telephone or over the counter at the farm shop. They did this in order to open up a new market in case their trade customers became less profitable. One of their cheeses, the Chesterton Blue, has been nominated for the International Cheese of the Year Award. The winner of this award will be announced at the International Cheese Festival being held in Amsterdam in three months’ time. Chesterton’s are expecting to see a significant increase in demand resulting from the publicity. </a:t>
            </a:r>
          </a:p>
          <a:p>
            <a:pPr algn="l">
              <a:lnSpc>
                <a:spcPts val="3220"/>
              </a:lnSpc>
            </a:pPr>
            <a:endParaRPr lang="en-US" sz="2000" dirty="0">
              <a:solidFill>
                <a:srgbClr val="1E003C"/>
              </a:solidFill>
              <a:latin typeface="Articulat" panose="020B0604020202020204" charset="0"/>
              <a:ea typeface="Canva Sans"/>
              <a:cs typeface="Canva Sans"/>
              <a:sym typeface="Canva Sans"/>
            </a:endParaRPr>
          </a:p>
          <a:p>
            <a:pPr algn="l">
              <a:lnSpc>
                <a:spcPts val="3220"/>
              </a:lnSpc>
            </a:pPr>
            <a:r>
              <a:rPr lang="en-US" sz="2000" dirty="0">
                <a:solidFill>
                  <a:srgbClr val="1E003C"/>
                </a:solidFill>
                <a:latin typeface="Articulat" panose="020B0604020202020204" charset="0"/>
                <a:ea typeface="Canva Sans"/>
                <a:cs typeface="Canva Sans"/>
                <a:sym typeface="Canva Sans"/>
              </a:rPr>
              <a:t>In order to cope with the extra demand, Chesterton’s have decided to undertake a project which they have called ‘The Golden Clog Project’.  </a:t>
            </a:r>
          </a:p>
          <a:p>
            <a:pPr algn="l">
              <a:lnSpc>
                <a:spcPts val="3220"/>
              </a:lnSpc>
            </a:pPr>
            <a:endParaRPr lang="en-US" sz="2000" dirty="0">
              <a:solidFill>
                <a:srgbClr val="1E003C"/>
              </a:solidFill>
              <a:latin typeface="Articulat" panose="020B0604020202020204" charset="0"/>
              <a:ea typeface="Canva Sans"/>
              <a:cs typeface="Canva Sans"/>
              <a:sym typeface="Canva Sans"/>
            </a:endParaRPr>
          </a:p>
          <a:p>
            <a:pPr algn="l">
              <a:lnSpc>
                <a:spcPts val="3220"/>
              </a:lnSpc>
            </a:pPr>
            <a:r>
              <a:rPr lang="en-US" sz="2000" b="1" dirty="0">
                <a:solidFill>
                  <a:srgbClr val="1E003C"/>
                </a:solidFill>
                <a:latin typeface="Articulat" panose="020B0604020202020204" charset="0"/>
                <a:ea typeface="Canva Sans Bold"/>
                <a:cs typeface="Canva Sans Bold"/>
                <a:sym typeface="Canva Sans Bold"/>
              </a:rPr>
              <a:t>Scope </a:t>
            </a:r>
          </a:p>
          <a:p>
            <a:pPr algn="l">
              <a:lnSpc>
                <a:spcPts val="3220"/>
              </a:lnSpc>
            </a:pPr>
            <a:r>
              <a:rPr lang="en-US" sz="2000" dirty="0">
                <a:solidFill>
                  <a:srgbClr val="1E003C"/>
                </a:solidFill>
                <a:latin typeface="Articulat" panose="020B0604020202020204" charset="0"/>
                <a:ea typeface="Canva Sans"/>
                <a:cs typeface="Canva Sans"/>
                <a:sym typeface="Canva Sans"/>
              </a:rPr>
              <a:t>The initial scope of the project includes:</a:t>
            </a:r>
          </a:p>
          <a:p>
            <a:pPr marL="496575" lvl="1" indent="-248288" algn="l">
              <a:lnSpc>
                <a:spcPts val="3220"/>
              </a:lnSpc>
              <a:buFont typeface="Arial"/>
              <a:buChar char="•"/>
            </a:pPr>
            <a:r>
              <a:rPr lang="en-US" sz="2000" dirty="0">
                <a:solidFill>
                  <a:srgbClr val="1E003C"/>
                </a:solidFill>
                <a:latin typeface="Articulat" panose="020B0604020202020204" charset="0"/>
                <a:ea typeface="Canva Sans"/>
                <a:cs typeface="Canva Sans"/>
                <a:sym typeface="Canva Sans"/>
              </a:rPr>
              <a:t>Rebranding of Chesterton’s Cheese;  </a:t>
            </a:r>
          </a:p>
          <a:p>
            <a:pPr marL="496575" lvl="1" indent="-248288" algn="l">
              <a:lnSpc>
                <a:spcPts val="3220"/>
              </a:lnSpc>
              <a:buFont typeface="Arial"/>
              <a:buChar char="•"/>
            </a:pPr>
            <a:r>
              <a:rPr lang="en-US" sz="2000" dirty="0">
                <a:solidFill>
                  <a:srgbClr val="1E003C"/>
                </a:solidFill>
                <a:latin typeface="Articulat" panose="020B0604020202020204" charset="0"/>
                <a:ea typeface="Canva Sans"/>
                <a:cs typeface="Canva Sans"/>
                <a:sym typeface="Canva Sans"/>
              </a:rPr>
              <a:t>Creating a marketing campaign to highlight how successful Chesterton’s have been and to </a:t>
            </a:r>
            <a:r>
              <a:rPr lang="en-US" sz="2000" dirty="0" err="1">
                <a:solidFill>
                  <a:srgbClr val="1E003C"/>
                </a:solidFill>
                <a:latin typeface="Articulat" panose="020B0604020202020204" charset="0"/>
                <a:ea typeface="Canva Sans"/>
                <a:cs typeface="Canva Sans"/>
                <a:sym typeface="Canva Sans"/>
              </a:rPr>
              <a:t>publicise</a:t>
            </a:r>
            <a:r>
              <a:rPr lang="en-US" sz="2000" dirty="0">
                <a:solidFill>
                  <a:srgbClr val="1E003C"/>
                </a:solidFill>
                <a:latin typeface="Articulat" panose="020B0604020202020204" charset="0"/>
                <a:ea typeface="Canva Sans"/>
                <a:cs typeface="Canva Sans"/>
                <a:sym typeface="Canva Sans"/>
              </a:rPr>
              <a:t> their new branding; </a:t>
            </a:r>
          </a:p>
          <a:p>
            <a:pPr marL="496575" lvl="1" indent="-248288" algn="l">
              <a:lnSpc>
                <a:spcPts val="3220"/>
              </a:lnSpc>
              <a:buFont typeface="Arial"/>
              <a:buChar char="•"/>
            </a:pPr>
            <a:r>
              <a:rPr lang="en-US" sz="2000" dirty="0">
                <a:solidFill>
                  <a:srgbClr val="1E003C"/>
                </a:solidFill>
                <a:latin typeface="Articulat" panose="020B0604020202020204" charset="0"/>
                <a:ea typeface="Canva Sans"/>
                <a:cs typeface="Canva Sans"/>
                <a:sym typeface="Canva Sans"/>
              </a:rPr>
              <a:t>Moving to new premises where the manufacturing of the cheese and the support office will be in one place; </a:t>
            </a:r>
          </a:p>
          <a:p>
            <a:pPr marL="496575" lvl="1" indent="-248288" algn="l">
              <a:lnSpc>
                <a:spcPts val="3220"/>
              </a:lnSpc>
              <a:buFont typeface="Arial"/>
              <a:buChar char="•"/>
            </a:pPr>
            <a:r>
              <a:rPr lang="en-US" sz="2000" dirty="0">
                <a:solidFill>
                  <a:srgbClr val="1E003C"/>
                </a:solidFill>
                <a:latin typeface="Articulat" panose="020B0604020202020204" charset="0"/>
                <a:ea typeface="Canva Sans"/>
                <a:cs typeface="Canva Sans"/>
                <a:sym typeface="Canva Sans"/>
              </a:rPr>
              <a:t>Creating a new website.  </a:t>
            </a:r>
          </a:p>
        </p:txBody>
      </p:sp>
      <p:sp>
        <p:nvSpPr>
          <p:cNvPr id="15" name="Freeform 15"/>
          <p:cNvSpPr/>
          <p:nvPr/>
        </p:nvSpPr>
        <p:spPr>
          <a:xfrm>
            <a:off x="-56801" y="9197583"/>
            <a:ext cx="2171001" cy="1226616"/>
          </a:xfrm>
          <a:custGeom>
            <a:avLst/>
            <a:gdLst/>
            <a:ahLst/>
            <a:cxnLst/>
            <a:rect l="l" t="t" r="r" b="b"/>
            <a:pathLst>
              <a:path w="2171001" h="1226616">
                <a:moveTo>
                  <a:pt x="0" y="0"/>
                </a:moveTo>
                <a:lnTo>
                  <a:pt x="2171002" y="0"/>
                </a:lnTo>
                <a:lnTo>
                  <a:pt x="2171002" y="1226615"/>
                </a:lnTo>
                <a:lnTo>
                  <a:pt x="0" y="1226615"/>
                </a:lnTo>
                <a:lnTo>
                  <a:pt x="0" y="0"/>
                </a:lnTo>
                <a:close/>
              </a:path>
            </a:pathLst>
          </a:custGeom>
          <a:blipFill>
            <a:blip r:embed="rId2"/>
            <a:stretch>
              <a:fillRect/>
            </a:stretch>
          </a:blipFill>
        </p:spPr>
        <p:txBody>
          <a:bodyPr/>
          <a:lstStyle/>
          <a:p>
            <a:endParaRPr lang="en-ZA"/>
          </a:p>
        </p:txBody>
      </p:sp>
      <p:sp>
        <p:nvSpPr>
          <p:cNvPr id="16" name="TextBox 16"/>
          <p:cNvSpPr txBox="1"/>
          <p:nvPr/>
        </p:nvSpPr>
        <p:spPr>
          <a:xfrm>
            <a:off x="1010251" y="1095375"/>
            <a:ext cx="12555898" cy="742386"/>
          </a:xfrm>
          <a:prstGeom prst="rect">
            <a:avLst/>
          </a:prstGeom>
        </p:spPr>
        <p:txBody>
          <a:bodyPr lIns="0" tIns="0" rIns="0" bIns="0" rtlCol="0" anchor="t">
            <a:spAutoFit/>
          </a:bodyPr>
          <a:lstStyle/>
          <a:p>
            <a:pPr algn="l">
              <a:lnSpc>
                <a:spcPts val="5604"/>
              </a:lnSpc>
            </a:pPr>
            <a:r>
              <a:rPr lang="en-US" sz="5337" b="1" spc="-266">
                <a:solidFill>
                  <a:srgbClr val="1E003C"/>
                </a:solidFill>
                <a:latin typeface="Articulat Bold"/>
                <a:ea typeface="Articulat Bold"/>
                <a:cs typeface="Articulat Bold"/>
                <a:sym typeface="Articulat Bold"/>
              </a:rPr>
              <a:t>Project Scenario: Chesterton’s Cheese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sp>
        <p:nvSpPr>
          <p:cNvPr id="2" name="TextBox 2"/>
          <p:cNvSpPr txBox="1"/>
          <p:nvPr/>
        </p:nvSpPr>
        <p:spPr>
          <a:xfrm>
            <a:off x="1028700" y="1879774"/>
            <a:ext cx="16230600" cy="4065985"/>
          </a:xfrm>
          <a:prstGeom prst="rect">
            <a:avLst/>
          </a:prstGeom>
        </p:spPr>
        <p:txBody>
          <a:bodyPr lIns="0" tIns="0" rIns="0" bIns="0" rtlCol="0" anchor="t">
            <a:spAutoFit/>
          </a:bodyPr>
          <a:lstStyle/>
          <a:p>
            <a:pPr algn="l">
              <a:lnSpc>
                <a:spcPts val="3220"/>
              </a:lnSpc>
            </a:pPr>
            <a:r>
              <a:rPr lang="en-US" sz="2000" dirty="0">
                <a:solidFill>
                  <a:srgbClr val="1E003C"/>
                </a:solidFill>
                <a:latin typeface="Articulat" panose="020B0604020202020204" charset="0"/>
                <a:ea typeface="Canva Sans"/>
                <a:cs typeface="Canva Sans"/>
                <a:sym typeface="Canva Sans"/>
              </a:rPr>
              <a:t>The project has been set up with four work streams to deliver this work:</a:t>
            </a:r>
          </a:p>
          <a:p>
            <a:pPr marL="496575" lvl="1" indent="-248288" algn="l">
              <a:lnSpc>
                <a:spcPts val="3220"/>
              </a:lnSpc>
              <a:buAutoNum type="arabicPeriod"/>
            </a:pPr>
            <a:r>
              <a:rPr lang="en-US" sz="2000" dirty="0">
                <a:solidFill>
                  <a:srgbClr val="1E003C"/>
                </a:solidFill>
                <a:latin typeface="Articulat" panose="020B0604020202020204" charset="0"/>
                <a:ea typeface="Canva Sans"/>
                <a:cs typeface="Canva Sans"/>
                <a:sym typeface="Canva Sans"/>
              </a:rPr>
              <a:t>Rebranding; </a:t>
            </a:r>
          </a:p>
          <a:p>
            <a:pPr marL="496575" lvl="1" indent="-248288" algn="l">
              <a:lnSpc>
                <a:spcPts val="3220"/>
              </a:lnSpc>
              <a:buAutoNum type="arabicPeriod"/>
            </a:pPr>
            <a:r>
              <a:rPr lang="en-US" sz="2000" dirty="0">
                <a:solidFill>
                  <a:srgbClr val="1E003C"/>
                </a:solidFill>
                <a:latin typeface="Articulat" panose="020B0604020202020204" charset="0"/>
                <a:ea typeface="Canva Sans"/>
                <a:cs typeface="Canva Sans"/>
                <a:sym typeface="Canva Sans"/>
              </a:rPr>
              <a:t>Marketing campaign; </a:t>
            </a:r>
          </a:p>
          <a:p>
            <a:pPr marL="496575" lvl="1" indent="-248288" algn="l">
              <a:lnSpc>
                <a:spcPts val="3220"/>
              </a:lnSpc>
              <a:buAutoNum type="arabicPeriod"/>
            </a:pPr>
            <a:r>
              <a:rPr lang="en-US" sz="2000" dirty="0">
                <a:solidFill>
                  <a:srgbClr val="1E003C"/>
                </a:solidFill>
                <a:latin typeface="Articulat" panose="020B0604020202020204" charset="0"/>
                <a:ea typeface="Canva Sans"/>
                <a:cs typeface="Canva Sans"/>
                <a:sym typeface="Canva Sans"/>
              </a:rPr>
              <a:t>Website; </a:t>
            </a:r>
          </a:p>
          <a:p>
            <a:pPr marL="496575" lvl="1" indent="-248288" algn="l">
              <a:lnSpc>
                <a:spcPts val="3220"/>
              </a:lnSpc>
              <a:buAutoNum type="arabicPeriod"/>
            </a:pPr>
            <a:r>
              <a:rPr lang="en-US" sz="2000" dirty="0">
                <a:solidFill>
                  <a:srgbClr val="1E003C"/>
                </a:solidFill>
                <a:latin typeface="Articulat" panose="020B0604020202020204" charset="0"/>
                <a:ea typeface="Canva Sans"/>
                <a:cs typeface="Canva Sans"/>
                <a:sym typeface="Canva Sans"/>
              </a:rPr>
              <a:t>Move Premises. </a:t>
            </a:r>
          </a:p>
          <a:p>
            <a:pPr algn="l">
              <a:lnSpc>
                <a:spcPts val="3220"/>
              </a:lnSpc>
            </a:pPr>
            <a:endParaRPr lang="en-US" sz="2000" dirty="0">
              <a:solidFill>
                <a:srgbClr val="1E003C"/>
              </a:solidFill>
              <a:latin typeface="Articulat" panose="020B0604020202020204" charset="0"/>
              <a:ea typeface="Canva Sans"/>
              <a:cs typeface="Canva Sans"/>
              <a:sym typeface="Canva Sans"/>
            </a:endParaRPr>
          </a:p>
          <a:p>
            <a:pPr algn="l">
              <a:lnSpc>
                <a:spcPts val="3220"/>
              </a:lnSpc>
            </a:pPr>
            <a:r>
              <a:rPr lang="en-US" sz="2000" b="1" dirty="0">
                <a:solidFill>
                  <a:srgbClr val="1E003C"/>
                </a:solidFill>
                <a:latin typeface="Articulat" panose="020B0604020202020204" charset="0"/>
                <a:ea typeface="Canva Sans Bold"/>
                <a:cs typeface="Canva Sans Bold"/>
                <a:sym typeface="Canva Sans Bold"/>
              </a:rPr>
              <a:t>Project Background  </a:t>
            </a:r>
          </a:p>
          <a:p>
            <a:pPr algn="l">
              <a:lnSpc>
                <a:spcPts val="3220"/>
              </a:lnSpc>
            </a:pPr>
            <a:r>
              <a:rPr lang="en-US" sz="2000" dirty="0">
                <a:solidFill>
                  <a:srgbClr val="1E003C"/>
                </a:solidFill>
                <a:latin typeface="Articulat" panose="020B0604020202020204" charset="0"/>
                <a:ea typeface="Canva Sans"/>
                <a:cs typeface="Canva Sans"/>
                <a:sym typeface="Canva Sans"/>
              </a:rPr>
              <a:t>Most of the staff at Chesterton’s have been trained in PRINCE2 Agile. Last year a project office was created to support best practice in the way Chesterton’s worked. Due to the importance of this project, the Directors have decided to release the Board Room for use throughout the project’s duration.</a:t>
            </a:r>
          </a:p>
        </p:txBody>
      </p:sp>
      <p:sp>
        <p:nvSpPr>
          <p:cNvPr id="15" name="TextBox 15"/>
          <p:cNvSpPr txBox="1"/>
          <p:nvPr/>
        </p:nvSpPr>
        <p:spPr>
          <a:xfrm>
            <a:off x="1028700" y="1095375"/>
            <a:ext cx="12555898" cy="742386"/>
          </a:xfrm>
          <a:prstGeom prst="rect">
            <a:avLst/>
          </a:prstGeom>
        </p:spPr>
        <p:txBody>
          <a:bodyPr lIns="0" tIns="0" rIns="0" bIns="0" rtlCol="0" anchor="t">
            <a:spAutoFit/>
          </a:bodyPr>
          <a:lstStyle/>
          <a:p>
            <a:pPr algn="l">
              <a:lnSpc>
                <a:spcPts val="5604"/>
              </a:lnSpc>
            </a:pPr>
            <a:r>
              <a:rPr lang="en-US" sz="5337" b="1" spc="-266">
                <a:solidFill>
                  <a:srgbClr val="1E003C"/>
                </a:solidFill>
                <a:latin typeface="Articulat Bold"/>
                <a:ea typeface="Articulat Bold"/>
                <a:cs typeface="Articulat Bold"/>
                <a:sym typeface="Articulat Bold"/>
              </a:rPr>
              <a:t>Project Scenario: Chesterton’s Cheese</a:t>
            </a:r>
          </a:p>
        </p:txBody>
      </p:sp>
      <p:sp>
        <p:nvSpPr>
          <p:cNvPr id="16" name="TextBox 16"/>
          <p:cNvSpPr txBox="1"/>
          <p:nvPr/>
        </p:nvSpPr>
        <p:spPr>
          <a:xfrm>
            <a:off x="1028700" y="6971900"/>
            <a:ext cx="16230600" cy="2005677"/>
          </a:xfrm>
          <a:prstGeom prst="rect">
            <a:avLst/>
          </a:prstGeom>
        </p:spPr>
        <p:txBody>
          <a:bodyPr lIns="0" tIns="0" rIns="0" bIns="0" rtlCol="0" anchor="t">
            <a:spAutoFit/>
          </a:bodyPr>
          <a:lstStyle/>
          <a:p>
            <a:pPr algn="l">
              <a:lnSpc>
                <a:spcPts val="3220"/>
              </a:lnSpc>
            </a:pPr>
            <a:r>
              <a:rPr lang="en-US" sz="2000" dirty="0">
                <a:solidFill>
                  <a:srgbClr val="1E003C"/>
                </a:solidFill>
                <a:latin typeface="Articulat" panose="020B0604020202020204" charset="0"/>
                <a:ea typeface="Canva Sans"/>
                <a:cs typeface="Canva Sans"/>
                <a:sym typeface="Canva Sans"/>
              </a:rPr>
              <a:t>Chesterton’s is currently located across several sites and they want to move to one site as quickly as possible, due to the expected increase in demand. The new premises are very large, and therefore Chesterton’s believe that all of the cheese making can be brought together onto one site. There is a concern about the new premises because the access road is quite narrow and it also has limited space for parking, although alternative parking arrangements are available. The landlord who owns the building lives abroad but has agreed that if Chesterton’s do not like the new premises they can move out, without penalty, as long as they do so within three months of their arrival. </a:t>
            </a:r>
          </a:p>
        </p:txBody>
      </p:sp>
      <p:sp>
        <p:nvSpPr>
          <p:cNvPr id="17" name="TextBox 17"/>
          <p:cNvSpPr txBox="1"/>
          <p:nvPr/>
        </p:nvSpPr>
        <p:spPr>
          <a:xfrm>
            <a:off x="1028700" y="6205221"/>
            <a:ext cx="12555898" cy="742386"/>
          </a:xfrm>
          <a:prstGeom prst="rect">
            <a:avLst/>
          </a:prstGeom>
        </p:spPr>
        <p:txBody>
          <a:bodyPr lIns="0" tIns="0" rIns="0" bIns="0" rtlCol="0" anchor="t">
            <a:spAutoFit/>
          </a:bodyPr>
          <a:lstStyle/>
          <a:p>
            <a:pPr algn="l">
              <a:lnSpc>
                <a:spcPts val="5604"/>
              </a:lnSpc>
            </a:pPr>
            <a:r>
              <a:rPr lang="en-US" sz="5337" b="1" spc="-266">
                <a:solidFill>
                  <a:srgbClr val="1E003C"/>
                </a:solidFill>
                <a:latin typeface="Articulat Bold"/>
                <a:ea typeface="Articulat Bold"/>
                <a:cs typeface="Articulat Bold"/>
                <a:sym typeface="Articulat Bold"/>
              </a:rPr>
              <a:t>Move Premises - Additional Information </a:t>
            </a:r>
          </a:p>
        </p:txBody>
      </p:sp>
      <p:sp>
        <p:nvSpPr>
          <p:cNvPr id="18" name="Freeform 18"/>
          <p:cNvSpPr/>
          <p:nvPr/>
        </p:nvSpPr>
        <p:spPr>
          <a:xfrm>
            <a:off x="-56801" y="9197583"/>
            <a:ext cx="2171001" cy="1226616"/>
          </a:xfrm>
          <a:custGeom>
            <a:avLst/>
            <a:gdLst/>
            <a:ahLst/>
            <a:cxnLst/>
            <a:rect l="l" t="t" r="r" b="b"/>
            <a:pathLst>
              <a:path w="2171001" h="1226616">
                <a:moveTo>
                  <a:pt x="0" y="0"/>
                </a:moveTo>
                <a:lnTo>
                  <a:pt x="2171002" y="0"/>
                </a:lnTo>
                <a:lnTo>
                  <a:pt x="2171002" y="1226615"/>
                </a:lnTo>
                <a:lnTo>
                  <a:pt x="0" y="1226615"/>
                </a:lnTo>
                <a:lnTo>
                  <a:pt x="0" y="0"/>
                </a:lnTo>
                <a:close/>
              </a:path>
            </a:pathLst>
          </a:custGeom>
          <a:blipFill>
            <a:blip r:embed="rId2"/>
            <a:stretch>
              <a:fillRect/>
            </a:stretch>
          </a:blipFill>
        </p:spPr>
        <p:txBody>
          <a:bodyPr/>
          <a:lstStyle/>
          <a:p>
            <a:endParaRPr lang="en-ZA"/>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sp>
        <p:nvSpPr>
          <p:cNvPr id="14" name="Freeform 14"/>
          <p:cNvSpPr/>
          <p:nvPr/>
        </p:nvSpPr>
        <p:spPr>
          <a:xfrm>
            <a:off x="-56801" y="9197583"/>
            <a:ext cx="2171001" cy="1226616"/>
          </a:xfrm>
          <a:custGeom>
            <a:avLst/>
            <a:gdLst/>
            <a:ahLst/>
            <a:cxnLst/>
            <a:rect l="l" t="t" r="r" b="b"/>
            <a:pathLst>
              <a:path w="2171001" h="1226616">
                <a:moveTo>
                  <a:pt x="0" y="0"/>
                </a:moveTo>
                <a:lnTo>
                  <a:pt x="2171002" y="0"/>
                </a:lnTo>
                <a:lnTo>
                  <a:pt x="2171002" y="1226615"/>
                </a:lnTo>
                <a:lnTo>
                  <a:pt x="0" y="1226615"/>
                </a:lnTo>
                <a:lnTo>
                  <a:pt x="0" y="0"/>
                </a:lnTo>
                <a:close/>
              </a:path>
            </a:pathLst>
          </a:custGeom>
          <a:blipFill>
            <a:blip r:embed="rId2"/>
            <a:stretch>
              <a:fillRect/>
            </a:stretch>
          </a:blipFill>
        </p:spPr>
        <p:txBody>
          <a:bodyPr/>
          <a:lstStyle/>
          <a:p>
            <a:endParaRPr lang="en-ZA"/>
          </a:p>
        </p:txBody>
      </p:sp>
      <p:sp>
        <p:nvSpPr>
          <p:cNvPr id="15" name="Freeform 15"/>
          <p:cNvSpPr/>
          <p:nvPr/>
        </p:nvSpPr>
        <p:spPr>
          <a:xfrm>
            <a:off x="7173199" y="2604632"/>
            <a:ext cx="10814604" cy="4694372"/>
          </a:xfrm>
          <a:custGeom>
            <a:avLst/>
            <a:gdLst/>
            <a:ahLst/>
            <a:cxnLst/>
            <a:rect l="l" t="t" r="r" b="b"/>
            <a:pathLst>
              <a:path w="10814604" h="4694372">
                <a:moveTo>
                  <a:pt x="0" y="0"/>
                </a:moveTo>
                <a:lnTo>
                  <a:pt x="10814604" y="0"/>
                </a:lnTo>
                <a:lnTo>
                  <a:pt x="10814604" y="4694372"/>
                </a:lnTo>
                <a:lnTo>
                  <a:pt x="0" y="4694372"/>
                </a:lnTo>
                <a:lnTo>
                  <a:pt x="0" y="0"/>
                </a:lnTo>
                <a:close/>
              </a:path>
            </a:pathLst>
          </a:custGeom>
          <a:blipFill>
            <a:blip r:embed="rId3"/>
            <a:stretch>
              <a:fillRect l="-3489" t="-34819" r="-3040" b="-16591"/>
            </a:stretch>
          </a:blipFill>
        </p:spPr>
        <p:txBody>
          <a:bodyPr/>
          <a:lstStyle/>
          <a:p>
            <a:endParaRPr lang="en-ZA"/>
          </a:p>
        </p:txBody>
      </p:sp>
      <p:sp>
        <p:nvSpPr>
          <p:cNvPr id="16" name="TextBox 16"/>
          <p:cNvSpPr txBox="1"/>
          <p:nvPr/>
        </p:nvSpPr>
        <p:spPr>
          <a:xfrm>
            <a:off x="1057994" y="1989956"/>
            <a:ext cx="6115204" cy="5297091"/>
          </a:xfrm>
          <a:prstGeom prst="rect">
            <a:avLst/>
          </a:prstGeom>
        </p:spPr>
        <p:txBody>
          <a:bodyPr lIns="0" tIns="0" rIns="0" bIns="0" rtlCol="0" anchor="t">
            <a:spAutoFit/>
          </a:bodyPr>
          <a:lstStyle/>
          <a:p>
            <a:pPr algn="l">
              <a:lnSpc>
                <a:spcPts val="3220"/>
              </a:lnSpc>
            </a:pPr>
            <a:r>
              <a:rPr lang="en-US" sz="2300" dirty="0">
                <a:solidFill>
                  <a:srgbClr val="1E003C"/>
                </a:solidFill>
                <a:latin typeface="Articulat" panose="020B0604020202020204" charset="0"/>
                <a:ea typeface="Canva Sans"/>
                <a:cs typeface="Canva Sans"/>
                <a:sym typeface="Canva Sans"/>
              </a:rPr>
              <a:t>Chesterton’s make several types of cheese and their aim is to have all four production lines fully operational as soon as possible.</a:t>
            </a:r>
          </a:p>
          <a:p>
            <a:pPr algn="l">
              <a:lnSpc>
                <a:spcPts val="3220"/>
              </a:lnSpc>
            </a:pPr>
            <a:r>
              <a:rPr lang="en-US" sz="2300" dirty="0">
                <a:solidFill>
                  <a:srgbClr val="1E003C"/>
                </a:solidFill>
                <a:latin typeface="Articulat" panose="020B0604020202020204" charset="0"/>
                <a:ea typeface="Canva Sans"/>
                <a:cs typeface="Canva Sans"/>
                <a:sym typeface="Canva Sans"/>
              </a:rPr>
              <a:t>There will be a number of work packages in this work stream: </a:t>
            </a:r>
          </a:p>
          <a:p>
            <a:pPr algn="l">
              <a:lnSpc>
                <a:spcPts val="3220"/>
              </a:lnSpc>
            </a:pPr>
            <a:endParaRPr lang="en-US" sz="2300" dirty="0">
              <a:solidFill>
                <a:srgbClr val="1E003C"/>
              </a:solidFill>
              <a:latin typeface="Articulat" panose="020B0604020202020204" charset="0"/>
              <a:ea typeface="Canva Sans"/>
              <a:cs typeface="Canva Sans"/>
              <a:sym typeface="Canva Sans"/>
            </a:endParaRPr>
          </a:p>
          <a:p>
            <a:pPr algn="l">
              <a:lnSpc>
                <a:spcPts val="3220"/>
              </a:lnSpc>
            </a:pPr>
            <a:r>
              <a:rPr lang="en-US" sz="2300" b="1" dirty="0">
                <a:solidFill>
                  <a:srgbClr val="1E003C"/>
                </a:solidFill>
                <a:latin typeface="Articulat" panose="020B0604020202020204" charset="0"/>
                <a:ea typeface="Canva Sans Bold"/>
                <a:cs typeface="Canva Sans Bold"/>
                <a:sym typeface="Canva Sans Bold"/>
              </a:rPr>
              <a:t>1. Production line: </a:t>
            </a:r>
          </a:p>
          <a:p>
            <a:pPr algn="l">
              <a:lnSpc>
                <a:spcPts val="3220"/>
              </a:lnSpc>
            </a:pPr>
            <a:r>
              <a:rPr lang="en-US" sz="2300" dirty="0">
                <a:solidFill>
                  <a:srgbClr val="1E003C"/>
                </a:solidFill>
                <a:latin typeface="Articulat" panose="020B0604020202020204" charset="0"/>
                <a:ea typeface="Canva Sans"/>
                <a:cs typeface="Canva Sans"/>
                <a:sym typeface="Canva Sans"/>
              </a:rPr>
              <a:t>Move four production lines to the new premises (shown as P1-P4 on the timeline).  </a:t>
            </a:r>
          </a:p>
          <a:p>
            <a:pPr algn="l">
              <a:lnSpc>
                <a:spcPts val="3220"/>
              </a:lnSpc>
            </a:pPr>
            <a:endParaRPr lang="en-US" sz="2300" dirty="0">
              <a:solidFill>
                <a:srgbClr val="1E003C"/>
              </a:solidFill>
              <a:latin typeface="Articulat" panose="020B0604020202020204" charset="0"/>
              <a:ea typeface="Canva Sans"/>
              <a:cs typeface="Canva Sans"/>
              <a:sym typeface="Canva Sans"/>
            </a:endParaRPr>
          </a:p>
          <a:p>
            <a:pPr algn="l">
              <a:lnSpc>
                <a:spcPts val="3220"/>
              </a:lnSpc>
            </a:pPr>
            <a:r>
              <a:rPr lang="en-US" sz="2300" b="1" dirty="0">
                <a:solidFill>
                  <a:srgbClr val="1E003C"/>
                </a:solidFill>
                <a:latin typeface="Articulat" panose="020B0604020202020204" charset="0"/>
                <a:ea typeface="Canva Sans Bold"/>
                <a:cs typeface="Canva Sans Bold"/>
                <a:sym typeface="Canva Sans Bold"/>
              </a:rPr>
              <a:t>2. Refrigeration Room:</a:t>
            </a:r>
          </a:p>
          <a:p>
            <a:pPr algn="l">
              <a:lnSpc>
                <a:spcPts val="3220"/>
              </a:lnSpc>
            </a:pPr>
            <a:r>
              <a:rPr lang="en-US" sz="2300" dirty="0">
                <a:solidFill>
                  <a:srgbClr val="1E003C"/>
                </a:solidFill>
                <a:latin typeface="Articulat" panose="020B0604020202020204" charset="0"/>
                <a:ea typeface="Canva Sans"/>
                <a:cs typeface="Canva Sans"/>
                <a:sym typeface="Canva Sans"/>
              </a:rPr>
              <a:t>Cold storage facilities for both raw produce and manufactured cheese.  </a:t>
            </a:r>
          </a:p>
        </p:txBody>
      </p:sp>
      <p:sp>
        <p:nvSpPr>
          <p:cNvPr id="17" name="TextBox 17"/>
          <p:cNvSpPr txBox="1"/>
          <p:nvPr/>
        </p:nvSpPr>
        <p:spPr>
          <a:xfrm>
            <a:off x="1057994" y="950351"/>
            <a:ext cx="12555898" cy="742386"/>
          </a:xfrm>
          <a:prstGeom prst="rect">
            <a:avLst/>
          </a:prstGeom>
        </p:spPr>
        <p:txBody>
          <a:bodyPr lIns="0" tIns="0" rIns="0" bIns="0" rtlCol="0" anchor="t">
            <a:spAutoFit/>
          </a:bodyPr>
          <a:lstStyle/>
          <a:p>
            <a:pPr algn="l">
              <a:lnSpc>
                <a:spcPts val="5604"/>
              </a:lnSpc>
            </a:pPr>
            <a:r>
              <a:rPr lang="en-US" sz="5337" b="1" spc="-266" dirty="0">
                <a:solidFill>
                  <a:srgbClr val="1E003C"/>
                </a:solidFill>
                <a:latin typeface="Articulat Bold"/>
                <a:ea typeface="Articulat Bold"/>
                <a:cs typeface="Articulat Bold"/>
                <a:sym typeface="Articulat Bold"/>
              </a:rPr>
              <a:t>Move Premises - Additional Information </a:t>
            </a:r>
          </a:p>
        </p:txBody>
      </p:sp>
      <p:sp>
        <p:nvSpPr>
          <p:cNvPr id="18" name="TextBox 18"/>
          <p:cNvSpPr txBox="1"/>
          <p:nvPr/>
        </p:nvSpPr>
        <p:spPr>
          <a:xfrm>
            <a:off x="1028700" y="7584266"/>
            <a:ext cx="16453860" cy="1589404"/>
          </a:xfrm>
          <a:prstGeom prst="rect">
            <a:avLst/>
          </a:prstGeom>
        </p:spPr>
        <p:txBody>
          <a:bodyPr lIns="0" tIns="0" rIns="0" bIns="0" rtlCol="0" anchor="t">
            <a:spAutoFit/>
          </a:bodyPr>
          <a:lstStyle/>
          <a:p>
            <a:pPr algn="l">
              <a:lnSpc>
                <a:spcPts val="3220"/>
              </a:lnSpc>
            </a:pPr>
            <a:r>
              <a:rPr lang="en-US" sz="2300" b="1" dirty="0">
                <a:solidFill>
                  <a:srgbClr val="1E003C"/>
                </a:solidFill>
                <a:latin typeface="Articulat" panose="020B0604020202020204" charset="0"/>
                <a:ea typeface="Canva Sans Bold"/>
                <a:cs typeface="Canva Sans Bold"/>
                <a:sym typeface="Canva Sans Bold"/>
              </a:rPr>
              <a:t>3. Administration offices:</a:t>
            </a:r>
          </a:p>
          <a:p>
            <a:pPr algn="l">
              <a:lnSpc>
                <a:spcPts val="3220"/>
              </a:lnSpc>
            </a:pPr>
            <a:r>
              <a:rPr lang="en-US" sz="2300" dirty="0">
                <a:solidFill>
                  <a:srgbClr val="1E003C"/>
                </a:solidFill>
                <a:latin typeface="Articulat" panose="020B0604020202020204" charset="0"/>
                <a:ea typeface="Canva Sans"/>
                <a:cs typeface="Canva Sans"/>
                <a:sym typeface="Canva Sans"/>
              </a:rPr>
              <a:t>Prepare office space ready for all administration staff including those working in IT, Facilities, Operations, Sales, Marketing and Finance.  The premises team are not quite sure how the agile ways of working apply to their work in the project but are willing to be guided.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grpSp>
        <p:nvGrpSpPr>
          <p:cNvPr id="11" name="Group 11"/>
          <p:cNvGrpSpPr/>
          <p:nvPr/>
        </p:nvGrpSpPr>
        <p:grpSpPr>
          <a:xfrm rot="5400000">
            <a:off x="3299547" y="613308"/>
            <a:ext cx="518563" cy="51856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8F1"/>
            </a:solidFill>
          </p:spPr>
          <p:txBody>
            <a:bodyPr/>
            <a:lstStyle/>
            <a:p>
              <a:endParaRPr lang="en-ZA"/>
            </a:p>
          </p:txBody>
        </p:sp>
        <p:sp>
          <p:nvSpPr>
            <p:cNvPr id="13" name="TextBox 13"/>
            <p:cNvSpPr txBox="1"/>
            <p:nvPr/>
          </p:nvSpPr>
          <p:spPr>
            <a:xfrm>
              <a:off x="76200" y="104775"/>
              <a:ext cx="660400" cy="631825"/>
            </a:xfrm>
            <a:prstGeom prst="rect">
              <a:avLst/>
            </a:prstGeom>
          </p:spPr>
          <p:txBody>
            <a:bodyPr lIns="50800" tIns="50800" rIns="50800" bIns="50800" rtlCol="0" anchor="ctr"/>
            <a:lstStyle/>
            <a:p>
              <a:pPr algn="ctr">
                <a:lnSpc>
                  <a:spcPts val="2200"/>
                </a:lnSpc>
              </a:pPr>
              <a:endParaRPr/>
            </a:p>
          </p:txBody>
        </p:sp>
      </p:grpSp>
      <p:sp>
        <p:nvSpPr>
          <p:cNvPr id="14" name="Freeform 14"/>
          <p:cNvSpPr/>
          <p:nvPr/>
        </p:nvSpPr>
        <p:spPr>
          <a:xfrm>
            <a:off x="127764" y="8953305"/>
            <a:ext cx="2171001" cy="1226616"/>
          </a:xfrm>
          <a:custGeom>
            <a:avLst/>
            <a:gdLst/>
            <a:ahLst/>
            <a:cxnLst/>
            <a:rect l="l" t="t" r="r" b="b"/>
            <a:pathLst>
              <a:path w="2171001" h="1226616">
                <a:moveTo>
                  <a:pt x="0" y="0"/>
                </a:moveTo>
                <a:lnTo>
                  <a:pt x="2171001" y="0"/>
                </a:lnTo>
                <a:lnTo>
                  <a:pt x="2171001" y="1226615"/>
                </a:lnTo>
                <a:lnTo>
                  <a:pt x="0" y="1226615"/>
                </a:lnTo>
                <a:lnTo>
                  <a:pt x="0" y="0"/>
                </a:lnTo>
                <a:close/>
              </a:path>
            </a:pathLst>
          </a:custGeom>
          <a:blipFill>
            <a:blip r:embed="rId2"/>
            <a:stretch>
              <a:fillRect/>
            </a:stretch>
          </a:blipFill>
        </p:spPr>
        <p:txBody>
          <a:bodyPr/>
          <a:lstStyle/>
          <a:p>
            <a:endParaRPr lang="en-ZA"/>
          </a:p>
        </p:txBody>
      </p:sp>
      <p:grpSp>
        <p:nvGrpSpPr>
          <p:cNvPr id="15" name="Group 15"/>
          <p:cNvGrpSpPr/>
          <p:nvPr/>
        </p:nvGrpSpPr>
        <p:grpSpPr>
          <a:xfrm rot="5400000">
            <a:off x="10016014" y="-957778"/>
            <a:ext cx="12707522" cy="12707522"/>
            <a:chOff x="0" y="0"/>
            <a:chExt cx="812800" cy="812800"/>
          </a:xfrm>
        </p:grpSpPr>
        <p:sp>
          <p:nvSpPr>
            <p:cNvPr id="16" name="Freeform 16">
              <a:hlinkClick r:id="rId3" tooltip="https://www.youtube.com/watch?v=0OhE2yTPQV8"/>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93982"/>
            </a:solidFill>
          </p:spPr>
          <p:txBody>
            <a:bodyPr/>
            <a:lstStyle/>
            <a:p>
              <a:endParaRPr lang="en-ZA"/>
            </a:p>
          </p:txBody>
        </p:sp>
        <p:sp>
          <p:nvSpPr>
            <p:cNvPr id="17" name="TextBox 17"/>
            <p:cNvSpPr txBox="1"/>
            <p:nvPr/>
          </p:nvSpPr>
          <p:spPr>
            <a:xfrm>
              <a:off x="76200" y="104775"/>
              <a:ext cx="660400" cy="631825"/>
            </a:xfrm>
            <a:prstGeom prst="rect">
              <a:avLst/>
            </a:prstGeom>
          </p:spPr>
          <p:txBody>
            <a:bodyPr lIns="50800" tIns="50800" rIns="50800" bIns="50800" rtlCol="0" anchor="ctr"/>
            <a:lstStyle/>
            <a:p>
              <a:pPr algn="ctr">
                <a:lnSpc>
                  <a:spcPts val="2200"/>
                </a:lnSpc>
              </a:pPr>
              <a:endParaRPr/>
            </a:p>
          </p:txBody>
        </p:sp>
      </p:grpSp>
      <p:sp>
        <p:nvSpPr>
          <p:cNvPr id="18" name="Freeform 18"/>
          <p:cNvSpPr/>
          <p:nvPr/>
        </p:nvSpPr>
        <p:spPr>
          <a:xfrm>
            <a:off x="3841450" y="2773155"/>
            <a:ext cx="10605101" cy="4740689"/>
          </a:xfrm>
          <a:custGeom>
            <a:avLst/>
            <a:gdLst/>
            <a:ahLst/>
            <a:cxnLst/>
            <a:rect l="l" t="t" r="r" b="b"/>
            <a:pathLst>
              <a:path w="10605101" h="4740689">
                <a:moveTo>
                  <a:pt x="0" y="0"/>
                </a:moveTo>
                <a:lnTo>
                  <a:pt x="10605100" y="0"/>
                </a:lnTo>
                <a:lnTo>
                  <a:pt x="10605100" y="4740690"/>
                </a:lnTo>
                <a:lnTo>
                  <a:pt x="0" y="4740690"/>
                </a:lnTo>
                <a:lnTo>
                  <a:pt x="0" y="0"/>
                </a:lnTo>
                <a:close/>
              </a:path>
            </a:pathLst>
          </a:custGeom>
          <a:blipFill>
            <a:blip r:embed="rId4"/>
            <a:stretch>
              <a:fillRect l="-5265" b="-1098"/>
            </a:stretch>
          </a:blipFill>
        </p:spPr>
        <p:txBody>
          <a:bodyPr/>
          <a:lstStyle/>
          <a:p>
            <a:endParaRPr lang="en-ZA"/>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grpSp>
        <p:nvGrpSpPr>
          <p:cNvPr id="11" name="Group 11"/>
          <p:cNvGrpSpPr/>
          <p:nvPr/>
        </p:nvGrpSpPr>
        <p:grpSpPr>
          <a:xfrm rot="5400000">
            <a:off x="3299547" y="613308"/>
            <a:ext cx="518563" cy="51856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8F1"/>
            </a:solidFill>
          </p:spPr>
          <p:txBody>
            <a:bodyPr/>
            <a:lstStyle/>
            <a:p>
              <a:endParaRPr lang="en-ZA"/>
            </a:p>
          </p:txBody>
        </p:sp>
        <p:sp>
          <p:nvSpPr>
            <p:cNvPr id="13" name="TextBox 13"/>
            <p:cNvSpPr txBox="1"/>
            <p:nvPr/>
          </p:nvSpPr>
          <p:spPr>
            <a:xfrm>
              <a:off x="76200" y="104775"/>
              <a:ext cx="660400" cy="631825"/>
            </a:xfrm>
            <a:prstGeom prst="rect">
              <a:avLst/>
            </a:prstGeom>
          </p:spPr>
          <p:txBody>
            <a:bodyPr lIns="50800" tIns="50800" rIns="50800" bIns="50800" rtlCol="0" anchor="ctr"/>
            <a:lstStyle/>
            <a:p>
              <a:pPr algn="ctr">
                <a:lnSpc>
                  <a:spcPts val="2200"/>
                </a:lnSpc>
              </a:pPr>
              <a:endParaRPr/>
            </a:p>
          </p:txBody>
        </p:sp>
      </p:grpSp>
      <p:sp>
        <p:nvSpPr>
          <p:cNvPr id="14" name="Freeform 14"/>
          <p:cNvSpPr/>
          <p:nvPr/>
        </p:nvSpPr>
        <p:spPr>
          <a:xfrm>
            <a:off x="127764" y="8953305"/>
            <a:ext cx="2171001" cy="1226616"/>
          </a:xfrm>
          <a:custGeom>
            <a:avLst/>
            <a:gdLst/>
            <a:ahLst/>
            <a:cxnLst/>
            <a:rect l="l" t="t" r="r" b="b"/>
            <a:pathLst>
              <a:path w="2171001" h="1226616">
                <a:moveTo>
                  <a:pt x="0" y="0"/>
                </a:moveTo>
                <a:lnTo>
                  <a:pt x="2171001" y="0"/>
                </a:lnTo>
                <a:lnTo>
                  <a:pt x="2171001" y="1226615"/>
                </a:lnTo>
                <a:lnTo>
                  <a:pt x="0" y="1226615"/>
                </a:lnTo>
                <a:lnTo>
                  <a:pt x="0" y="0"/>
                </a:lnTo>
                <a:close/>
              </a:path>
            </a:pathLst>
          </a:custGeom>
          <a:blipFill>
            <a:blip r:embed="rId2"/>
            <a:stretch>
              <a:fillRect/>
            </a:stretch>
          </a:blipFill>
        </p:spPr>
        <p:txBody>
          <a:bodyPr/>
          <a:lstStyle/>
          <a:p>
            <a:endParaRPr lang="en-ZA"/>
          </a:p>
        </p:txBody>
      </p:sp>
      <p:grpSp>
        <p:nvGrpSpPr>
          <p:cNvPr id="15" name="Group 15"/>
          <p:cNvGrpSpPr/>
          <p:nvPr/>
        </p:nvGrpSpPr>
        <p:grpSpPr>
          <a:xfrm rot="5400000">
            <a:off x="10016014" y="-957778"/>
            <a:ext cx="12707522" cy="12707522"/>
            <a:chOff x="0" y="0"/>
            <a:chExt cx="812800" cy="812800"/>
          </a:xfrm>
        </p:grpSpPr>
        <p:sp>
          <p:nvSpPr>
            <p:cNvPr id="16" name="Freeform 16">
              <a:hlinkClick r:id="rId3" tooltip="https://www.youtube.com/watch?v=0OhE2yTPQV8"/>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BDB2"/>
            </a:solidFill>
          </p:spPr>
          <p:txBody>
            <a:bodyPr/>
            <a:lstStyle/>
            <a:p>
              <a:endParaRPr lang="en-ZA"/>
            </a:p>
          </p:txBody>
        </p:sp>
        <p:sp>
          <p:nvSpPr>
            <p:cNvPr id="17" name="TextBox 17"/>
            <p:cNvSpPr txBox="1"/>
            <p:nvPr/>
          </p:nvSpPr>
          <p:spPr>
            <a:xfrm>
              <a:off x="76200" y="104775"/>
              <a:ext cx="660400" cy="631825"/>
            </a:xfrm>
            <a:prstGeom prst="rect">
              <a:avLst/>
            </a:prstGeom>
          </p:spPr>
          <p:txBody>
            <a:bodyPr lIns="50800" tIns="50800" rIns="50800" bIns="50800" rtlCol="0" anchor="ctr"/>
            <a:lstStyle/>
            <a:p>
              <a:pPr algn="ctr">
                <a:lnSpc>
                  <a:spcPts val="2200"/>
                </a:lnSpc>
              </a:pPr>
              <a:endParaRPr/>
            </a:p>
          </p:txBody>
        </p:sp>
      </p:grpSp>
      <p:sp>
        <p:nvSpPr>
          <p:cNvPr id="18" name="Freeform 18"/>
          <p:cNvSpPr/>
          <p:nvPr/>
        </p:nvSpPr>
        <p:spPr>
          <a:xfrm>
            <a:off x="3674820" y="3082649"/>
            <a:ext cx="10938361" cy="4121701"/>
          </a:xfrm>
          <a:custGeom>
            <a:avLst/>
            <a:gdLst/>
            <a:ahLst/>
            <a:cxnLst/>
            <a:rect l="l" t="t" r="r" b="b"/>
            <a:pathLst>
              <a:path w="10938361" h="4121701">
                <a:moveTo>
                  <a:pt x="0" y="0"/>
                </a:moveTo>
                <a:lnTo>
                  <a:pt x="10938360" y="0"/>
                </a:lnTo>
                <a:lnTo>
                  <a:pt x="10938360" y="4121702"/>
                </a:lnTo>
                <a:lnTo>
                  <a:pt x="0" y="4121702"/>
                </a:lnTo>
                <a:lnTo>
                  <a:pt x="0" y="0"/>
                </a:lnTo>
                <a:close/>
              </a:path>
            </a:pathLst>
          </a:custGeom>
          <a:blipFill>
            <a:blip r:embed="rId4"/>
            <a:stretch>
              <a:fillRect/>
            </a:stretch>
          </a:blipFill>
        </p:spPr>
        <p:txBody>
          <a:bodyPr/>
          <a:lstStyle/>
          <a:p>
            <a:endParaRPr lang="en-ZA"/>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358258" y="860334"/>
            <a:ext cx="1269861" cy="1269861"/>
            <a:chOff x="0" y="0"/>
            <a:chExt cx="812800" cy="812800"/>
          </a:xfrm>
        </p:grpSpPr>
        <p:sp>
          <p:nvSpPr>
            <p:cNvPr id="3" name="Freeform 3">
              <a:hlinkClick r:id="rId2" tooltip="https://www.youtube.com/watch?v=0OhE2yTPQV8"/>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BDB2"/>
            </a:solidFill>
          </p:spPr>
          <p:txBody>
            <a:bodyPr/>
            <a:lstStyle/>
            <a:p>
              <a:endParaRPr lang="en-ZA"/>
            </a:p>
          </p:txBody>
        </p:sp>
        <p:sp>
          <p:nvSpPr>
            <p:cNvPr id="4" name="TextBox 4"/>
            <p:cNvSpPr txBox="1"/>
            <p:nvPr/>
          </p:nvSpPr>
          <p:spPr>
            <a:xfrm>
              <a:off x="76200" y="104775"/>
              <a:ext cx="660400" cy="631825"/>
            </a:xfrm>
            <a:prstGeom prst="rect">
              <a:avLst/>
            </a:prstGeom>
          </p:spPr>
          <p:txBody>
            <a:bodyPr lIns="50800" tIns="50800" rIns="50800" bIns="50800" rtlCol="0" anchor="ctr"/>
            <a:lstStyle/>
            <a:p>
              <a:pPr algn="ctr">
                <a:lnSpc>
                  <a:spcPts val="2200"/>
                </a:lnSpc>
              </a:pPr>
              <a:endParaRPr/>
            </a:p>
          </p:txBody>
        </p:sp>
      </p:grpSp>
      <p:grpSp>
        <p:nvGrpSpPr>
          <p:cNvPr id="5" name="Group 5"/>
          <p:cNvGrpSpPr/>
          <p:nvPr/>
        </p:nvGrpSpPr>
        <p:grpSpPr>
          <a:xfrm rot="5400000">
            <a:off x="276673" y="-74013"/>
            <a:ext cx="325922" cy="325922"/>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93982"/>
            </a:solidFill>
          </p:spPr>
          <p:txBody>
            <a:bodyPr/>
            <a:lstStyle/>
            <a:p>
              <a:endParaRPr lang="en-ZA"/>
            </a:p>
          </p:txBody>
        </p:sp>
        <p:sp>
          <p:nvSpPr>
            <p:cNvPr id="7" name="TextBox 7"/>
            <p:cNvSpPr txBox="1"/>
            <p:nvPr/>
          </p:nvSpPr>
          <p:spPr>
            <a:xfrm>
              <a:off x="76200" y="104775"/>
              <a:ext cx="660400" cy="631825"/>
            </a:xfrm>
            <a:prstGeom prst="rect">
              <a:avLst/>
            </a:prstGeom>
          </p:spPr>
          <p:txBody>
            <a:bodyPr lIns="50800" tIns="50800" rIns="50800" bIns="50800" rtlCol="0" anchor="ctr"/>
            <a:lstStyle/>
            <a:p>
              <a:pPr algn="ctr">
                <a:lnSpc>
                  <a:spcPts val="2200"/>
                </a:lnSpc>
              </a:pPr>
              <a:endParaRPr/>
            </a:p>
          </p:txBody>
        </p:sp>
      </p:grpSp>
      <p:grpSp>
        <p:nvGrpSpPr>
          <p:cNvPr id="8" name="Group 8"/>
          <p:cNvGrpSpPr/>
          <p:nvPr/>
        </p:nvGrpSpPr>
        <p:grpSpPr>
          <a:xfrm rot="5400000">
            <a:off x="1308949" y="154980"/>
            <a:ext cx="752377" cy="658330"/>
            <a:chOff x="0" y="0"/>
            <a:chExt cx="812800" cy="711200"/>
          </a:xfrm>
        </p:grpSpPr>
        <p:sp>
          <p:nvSpPr>
            <p:cNvPr id="9" name="Freeform 9"/>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7AD1A"/>
            </a:solidFill>
          </p:spPr>
          <p:txBody>
            <a:bodyPr/>
            <a:lstStyle/>
            <a:p>
              <a:endParaRPr lang="en-ZA"/>
            </a:p>
          </p:txBody>
        </p:sp>
        <p:sp>
          <p:nvSpPr>
            <p:cNvPr id="10" name="TextBox 10"/>
            <p:cNvSpPr txBox="1"/>
            <p:nvPr/>
          </p:nvSpPr>
          <p:spPr>
            <a:xfrm>
              <a:off x="127000" y="358775"/>
              <a:ext cx="558800" cy="301625"/>
            </a:xfrm>
            <a:prstGeom prst="rect">
              <a:avLst/>
            </a:prstGeom>
          </p:spPr>
          <p:txBody>
            <a:bodyPr lIns="50800" tIns="50800" rIns="50800" bIns="50800" rtlCol="0" anchor="ctr"/>
            <a:lstStyle/>
            <a:p>
              <a:pPr algn="ctr">
                <a:lnSpc>
                  <a:spcPts val="2200"/>
                </a:lnSpc>
              </a:pPr>
              <a:endParaRPr/>
            </a:p>
          </p:txBody>
        </p:sp>
      </p:grpSp>
      <p:grpSp>
        <p:nvGrpSpPr>
          <p:cNvPr id="11" name="Group 11"/>
          <p:cNvGrpSpPr/>
          <p:nvPr/>
        </p:nvGrpSpPr>
        <p:grpSpPr>
          <a:xfrm rot="5400000">
            <a:off x="3299547" y="613308"/>
            <a:ext cx="518563" cy="51856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8F1"/>
            </a:solidFill>
          </p:spPr>
          <p:txBody>
            <a:bodyPr/>
            <a:lstStyle/>
            <a:p>
              <a:endParaRPr lang="en-ZA"/>
            </a:p>
          </p:txBody>
        </p:sp>
        <p:sp>
          <p:nvSpPr>
            <p:cNvPr id="13" name="TextBox 13"/>
            <p:cNvSpPr txBox="1"/>
            <p:nvPr/>
          </p:nvSpPr>
          <p:spPr>
            <a:xfrm>
              <a:off x="76200" y="104775"/>
              <a:ext cx="660400" cy="631825"/>
            </a:xfrm>
            <a:prstGeom prst="rect">
              <a:avLst/>
            </a:prstGeom>
          </p:spPr>
          <p:txBody>
            <a:bodyPr lIns="50800" tIns="50800" rIns="50800" bIns="50800" rtlCol="0" anchor="ctr"/>
            <a:lstStyle/>
            <a:p>
              <a:pPr algn="ctr">
                <a:lnSpc>
                  <a:spcPts val="2200"/>
                </a:lnSpc>
              </a:pPr>
              <a:endParaRPr/>
            </a:p>
          </p:txBody>
        </p:sp>
      </p:grpSp>
      <p:sp>
        <p:nvSpPr>
          <p:cNvPr id="14" name="Freeform 14"/>
          <p:cNvSpPr/>
          <p:nvPr/>
        </p:nvSpPr>
        <p:spPr>
          <a:xfrm>
            <a:off x="127764" y="8953305"/>
            <a:ext cx="2171001" cy="1226616"/>
          </a:xfrm>
          <a:custGeom>
            <a:avLst/>
            <a:gdLst/>
            <a:ahLst/>
            <a:cxnLst/>
            <a:rect l="l" t="t" r="r" b="b"/>
            <a:pathLst>
              <a:path w="2171001" h="1226616">
                <a:moveTo>
                  <a:pt x="0" y="0"/>
                </a:moveTo>
                <a:lnTo>
                  <a:pt x="2171001" y="0"/>
                </a:lnTo>
                <a:lnTo>
                  <a:pt x="2171001" y="1226615"/>
                </a:lnTo>
                <a:lnTo>
                  <a:pt x="0" y="1226615"/>
                </a:lnTo>
                <a:lnTo>
                  <a:pt x="0" y="0"/>
                </a:lnTo>
                <a:close/>
              </a:path>
            </a:pathLst>
          </a:custGeom>
          <a:blipFill>
            <a:blip r:embed="rId3"/>
            <a:stretch>
              <a:fillRect/>
            </a:stretch>
          </a:blipFill>
        </p:spPr>
        <p:txBody>
          <a:bodyPr/>
          <a:lstStyle/>
          <a:p>
            <a:endParaRPr lang="en-ZA"/>
          </a:p>
        </p:txBody>
      </p:sp>
      <p:grpSp>
        <p:nvGrpSpPr>
          <p:cNvPr id="15" name="Group 15"/>
          <p:cNvGrpSpPr/>
          <p:nvPr/>
        </p:nvGrpSpPr>
        <p:grpSpPr>
          <a:xfrm rot="5400000">
            <a:off x="10016014" y="-957778"/>
            <a:ext cx="12707522" cy="12707522"/>
            <a:chOff x="0" y="0"/>
            <a:chExt cx="812800" cy="812800"/>
          </a:xfrm>
        </p:grpSpPr>
        <p:sp>
          <p:nvSpPr>
            <p:cNvPr id="16" name="Freeform 16">
              <a:hlinkClick r:id="rId2" tooltip="https://www.youtube.com/watch?v=0OhE2yTPQV8"/>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003C"/>
            </a:solidFill>
          </p:spPr>
          <p:txBody>
            <a:bodyPr/>
            <a:lstStyle/>
            <a:p>
              <a:endParaRPr lang="en-ZA"/>
            </a:p>
          </p:txBody>
        </p:sp>
        <p:sp>
          <p:nvSpPr>
            <p:cNvPr id="17" name="TextBox 17"/>
            <p:cNvSpPr txBox="1"/>
            <p:nvPr/>
          </p:nvSpPr>
          <p:spPr>
            <a:xfrm>
              <a:off x="76200" y="104775"/>
              <a:ext cx="660400" cy="631825"/>
            </a:xfrm>
            <a:prstGeom prst="rect">
              <a:avLst/>
            </a:prstGeom>
          </p:spPr>
          <p:txBody>
            <a:bodyPr lIns="50800" tIns="50800" rIns="50800" bIns="50800" rtlCol="0" anchor="ctr"/>
            <a:lstStyle/>
            <a:p>
              <a:pPr algn="ctr">
                <a:lnSpc>
                  <a:spcPts val="2200"/>
                </a:lnSpc>
              </a:pPr>
              <a:endParaRPr/>
            </a:p>
          </p:txBody>
        </p:sp>
      </p:grpSp>
      <p:sp>
        <p:nvSpPr>
          <p:cNvPr id="18" name="Freeform 18"/>
          <p:cNvSpPr/>
          <p:nvPr/>
        </p:nvSpPr>
        <p:spPr>
          <a:xfrm>
            <a:off x="3676550" y="3516755"/>
            <a:ext cx="10934900" cy="3253490"/>
          </a:xfrm>
          <a:custGeom>
            <a:avLst/>
            <a:gdLst/>
            <a:ahLst/>
            <a:cxnLst/>
            <a:rect l="l" t="t" r="r" b="b"/>
            <a:pathLst>
              <a:path w="10934900" h="3253490">
                <a:moveTo>
                  <a:pt x="0" y="0"/>
                </a:moveTo>
                <a:lnTo>
                  <a:pt x="10934900" y="0"/>
                </a:lnTo>
                <a:lnTo>
                  <a:pt x="10934900" y="3253490"/>
                </a:lnTo>
                <a:lnTo>
                  <a:pt x="0" y="3253490"/>
                </a:lnTo>
                <a:lnTo>
                  <a:pt x="0" y="0"/>
                </a:lnTo>
                <a:close/>
              </a:path>
            </a:pathLst>
          </a:custGeom>
          <a:blipFill>
            <a:blip r:embed="rId4"/>
            <a:stretch>
              <a:fillRect/>
            </a:stretch>
          </a:blipFill>
        </p:spPr>
        <p:txBody>
          <a:bodyPr/>
          <a:lstStyle/>
          <a:p>
            <a:endParaRPr lang="en-ZA"/>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grpSp>
        <p:nvGrpSpPr>
          <p:cNvPr id="11" name="Group 11"/>
          <p:cNvGrpSpPr/>
          <p:nvPr/>
        </p:nvGrpSpPr>
        <p:grpSpPr>
          <a:xfrm rot="5400000">
            <a:off x="3299547" y="613308"/>
            <a:ext cx="518563" cy="51856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8F1"/>
            </a:solidFill>
          </p:spPr>
          <p:txBody>
            <a:bodyPr/>
            <a:lstStyle/>
            <a:p>
              <a:endParaRPr lang="en-ZA"/>
            </a:p>
          </p:txBody>
        </p:sp>
        <p:sp>
          <p:nvSpPr>
            <p:cNvPr id="13" name="TextBox 13"/>
            <p:cNvSpPr txBox="1"/>
            <p:nvPr/>
          </p:nvSpPr>
          <p:spPr>
            <a:xfrm>
              <a:off x="76200" y="104775"/>
              <a:ext cx="660400" cy="631825"/>
            </a:xfrm>
            <a:prstGeom prst="rect">
              <a:avLst/>
            </a:prstGeom>
          </p:spPr>
          <p:txBody>
            <a:bodyPr lIns="50800" tIns="50800" rIns="50800" bIns="50800" rtlCol="0" anchor="ctr"/>
            <a:lstStyle/>
            <a:p>
              <a:pPr algn="ctr">
                <a:lnSpc>
                  <a:spcPts val="2200"/>
                </a:lnSpc>
              </a:pPr>
              <a:endParaRPr/>
            </a:p>
          </p:txBody>
        </p:sp>
      </p:grpSp>
      <p:sp>
        <p:nvSpPr>
          <p:cNvPr id="14" name="Freeform 14"/>
          <p:cNvSpPr/>
          <p:nvPr/>
        </p:nvSpPr>
        <p:spPr>
          <a:xfrm>
            <a:off x="127764" y="8953305"/>
            <a:ext cx="2171001" cy="1226616"/>
          </a:xfrm>
          <a:custGeom>
            <a:avLst/>
            <a:gdLst/>
            <a:ahLst/>
            <a:cxnLst/>
            <a:rect l="l" t="t" r="r" b="b"/>
            <a:pathLst>
              <a:path w="2171001" h="1226616">
                <a:moveTo>
                  <a:pt x="0" y="0"/>
                </a:moveTo>
                <a:lnTo>
                  <a:pt x="2171001" y="0"/>
                </a:lnTo>
                <a:lnTo>
                  <a:pt x="2171001" y="1226615"/>
                </a:lnTo>
                <a:lnTo>
                  <a:pt x="0" y="1226615"/>
                </a:lnTo>
                <a:lnTo>
                  <a:pt x="0" y="0"/>
                </a:lnTo>
                <a:close/>
              </a:path>
            </a:pathLst>
          </a:custGeom>
          <a:blipFill>
            <a:blip r:embed="rId2"/>
            <a:stretch>
              <a:fillRect/>
            </a:stretch>
          </a:blipFill>
        </p:spPr>
        <p:txBody>
          <a:bodyPr/>
          <a:lstStyle/>
          <a:p>
            <a:endParaRPr lang="en-ZA"/>
          </a:p>
        </p:txBody>
      </p:sp>
      <p:grpSp>
        <p:nvGrpSpPr>
          <p:cNvPr id="15" name="Group 15"/>
          <p:cNvGrpSpPr/>
          <p:nvPr/>
        </p:nvGrpSpPr>
        <p:grpSpPr>
          <a:xfrm rot="5400000">
            <a:off x="10016014" y="-957778"/>
            <a:ext cx="12707522" cy="12707522"/>
            <a:chOff x="0" y="0"/>
            <a:chExt cx="812800" cy="812800"/>
          </a:xfrm>
        </p:grpSpPr>
        <p:sp>
          <p:nvSpPr>
            <p:cNvPr id="16" name="Freeform 16">
              <a:hlinkClick r:id="rId3" tooltip="https://www.youtube.com/watch?v=0OhE2yTPQV8"/>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AD1A"/>
            </a:solidFill>
          </p:spPr>
          <p:txBody>
            <a:bodyPr/>
            <a:lstStyle/>
            <a:p>
              <a:endParaRPr lang="en-ZA"/>
            </a:p>
          </p:txBody>
        </p:sp>
        <p:sp>
          <p:nvSpPr>
            <p:cNvPr id="17" name="TextBox 17"/>
            <p:cNvSpPr txBox="1"/>
            <p:nvPr/>
          </p:nvSpPr>
          <p:spPr>
            <a:xfrm>
              <a:off x="76200" y="104775"/>
              <a:ext cx="660400" cy="631825"/>
            </a:xfrm>
            <a:prstGeom prst="rect">
              <a:avLst/>
            </a:prstGeom>
          </p:spPr>
          <p:txBody>
            <a:bodyPr lIns="50800" tIns="50800" rIns="50800" bIns="50800" rtlCol="0" anchor="ctr"/>
            <a:lstStyle/>
            <a:p>
              <a:pPr algn="ctr">
                <a:lnSpc>
                  <a:spcPts val="2200"/>
                </a:lnSpc>
              </a:pPr>
              <a:endParaRPr/>
            </a:p>
          </p:txBody>
        </p:sp>
      </p:grpSp>
      <p:sp>
        <p:nvSpPr>
          <p:cNvPr id="18" name="Freeform 18"/>
          <p:cNvSpPr/>
          <p:nvPr/>
        </p:nvSpPr>
        <p:spPr>
          <a:xfrm>
            <a:off x="3605159" y="3597777"/>
            <a:ext cx="11077682" cy="3091446"/>
          </a:xfrm>
          <a:custGeom>
            <a:avLst/>
            <a:gdLst/>
            <a:ahLst/>
            <a:cxnLst/>
            <a:rect l="l" t="t" r="r" b="b"/>
            <a:pathLst>
              <a:path w="11077682" h="3091446">
                <a:moveTo>
                  <a:pt x="0" y="0"/>
                </a:moveTo>
                <a:lnTo>
                  <a:pt x="11077682" y="0"/>
                </a:lnTo>
                <a:lnTo>
                  <a:pt x="11077682" y="3091446"/>
                </a:lnTo>
                <a:lnTo>
                  <a:pt x="0" y="3091446"/>
                </a:lnTo>
                <a:lnTo>
                  <a:pt x="0" y="0"/>
                </a:lnTo>
                <a:close/>
              </a:path>
            </a:pathLst>
          </a:custGeom>
          <a:blipFill>
            <a:blip r:embed="rId4"/>
            <a:stretch>
              <a:fillRect/>
            </a:stretch>
          </a:blipFill>
        </p:spPr>
        <p:txBody>
          <a:bodyPr/>
          <a:lstStyle/>
          <a:p>
            <a:endParaRPr lang="en-ZA"/>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grpSp>
        <p:nvGrpSpPr>
          <p:cNvPr id="11" name="Group 11"/>
          <p:cNvGrpSpPr/>
          <p:nvPr/>
        </p:nvGrpSpPr>
        <p:grpSpPr>
          <a:xfrm rot="5400000">
            <a:off x="3299547" y="613308"/>
            <a:ext cx="518563" cy="51856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8F1"/>
            </a:solidFill>
          </p:spPr>
          <p:txBody>
            <a:bodyPr/>
            <a:lstStyle/>
            <a:p>
              <a:endParaRPr lang="en-ZA"/>
            </a:p>
          </p:txBody>
        </p:sp>
        <p:sp>
          <p:nvSpPr>
            <p:cNvPr id="13" name="TextBox 13"/>
            <p:cNvSpPr txBox="1"/>
            <p:nvPr/>
          </p:nvSpPr>
          <p:spPr>
            <a:xfrm>
              <a:off x="76200" y="104775"/>
              <a:ext cx="660400" cy="631825"/>
            </a:xfrm>
            <a:prstGeom prst="rect">
              <a:avLst/>
            </a:prstGeom>
          </p:spPr>
          <p:txBody>
            <a:bodyPr lIns="50800" tIns="50800" rIns="50800" bIns="50800" rtlCol="0" anchor="ctr"/>
            <a:lstStyle/>
            <a:p>
              <a:pPr algn="ctr">
                <a:lnSpc>
                  <a:spcPts val="2200"/>
                </a:lnSpc>
              </a:pPr>
              <a:endParaRPr/>
            </a:p>
          </p:txBody>
        </p:sp>
      </p:grpSp>
      <p:sp>
        <p:nvSpPr>
          <p:cNvPr id="14" name="Freeform 14"/>
          <p:cNvSpPr/>
          <p:nvPr/>
        </p:nvSpPr>
        <p:spPr>
          <a:xfrm>
            <a:off x="127764" y="8953305"/>
            <a:ext cx="2171001" cy="1226616"/>
          </a:xfrm>
          <a:custGeom>
            <a:avLst/>
            <a:gdLst/>
            <a:ahLst/>
            <a:cxnLst/>
            <a:rect l="l" t="t" r="r" b="b"/>
            <a:pathLst>
              <a:path w="2171001" h="1226616">
                <a:moveTo>
                  <a:pt x="0" y="0"/>
                </a:moveTo>
                <a:lnTo>
                  <a:pt x="2171001" y="0"/>
                </a:lnTo>
                <a:lnTo>
                  <a:pt x="2171001" y="1226615"/>
                </a:lnTo>
                <a:lnTo>
                  <a:pt x="0" y="1226615"/>
                </a:lnTo>
                <a:lnTo>
                  <a:pt x="0" y="0"/>
                </a:lnTo>
                <a:close/>
              </a:path>
            </a:pathLst>
          </a:custGeom>
          <a:blipFill>
            <a:blip r:embed="rId2"/>
            <a:stretch>
              <a:fillRect/>
            </a:stretch>
          </a:blipFill>
        </p:spPr>
        <p:txBody>
          <a:bodyPr/>
          <a:lstStyle/>
          <a:p>
            <a:endParaRPr lang="en-ZA"/>
          </a:p>
        </p:txBody>
      </p:sp>
      <p:grpSp>
        <p:nvGrpSpPr>
          <p:cNvPr id="15" name="Group 15"/>
          <p:cNvGrpSpPr/>
          <p:nvPr/>
        </p:nvGrpSpPr>
        <p:grpSpPr>
          <a:xfrm rot="5400000">
            <a:off x="10016014" y="-957778"/>
            <a:ext cx="12707522" cy="12707522"/>
            <a:chOff x="0" y="0"/>
            <a:chExt cx="812800" cy="812800"/>
          </a:xfrm>
        </p:grpSpPr>
        <p:sp>
          <p:nvSpPr>
            <p:cNvPr id="16" name="Freeform 16">
              <a:hlinkClick r:id="rId3" tooltip="https://www.youtube.com/watch?v=0OhE2yTPQV8"/>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93982"/>
            </a:solidFill>
          </p:spPr>
          <p:txBody>
            <a:bodyPr/>
            <a:lstStyle/>
            <a:p>
              <a:endParaRPr lang="en-ZA"/>
            </a:p>
          </p:txBody>
        </p:sp>
        <p:sp>
          <p:nvSpPr>
            <p:cNvPr id="17" name="TextBox 17"/>
            <p:cNvSpPr txBox="1"/>
            <p:nvPr/>
          </p:nvSpPr>
          <p:spPr>
            <a:xfrm>
              <a:off x="76200" y="104775"/>
              <a:ext cx="660400" cy="631825"/>
            </a:xfrm>
            <a:prstGeom prst="rect">
              <a:avLst/>
            </a:prstGeom>
          </p:spPr>
          <p:txBody>
            <a:bodyPr lIns="50800" tIns="50800" rIns="50800" bIns="50800" rtlCol="0" anchor="ctr"/>
            <a:lstStyle/>
            <a:p>
              <a:pPr algn="ctr">
                <a:lnSpc>
                  <a:spcPts val="2200"/>
                </a:lnSpc>
              </a:pPr>
              <a:endParaRPr/>
            </a:p>
          </p:txBody>
        </p:sp>
      </p:grpSp>
      <p:sp>
        <p:nvSpPr>
          <p:cNvPr id="18" name="Freeform 18"/>
          <p:cNvSpPr/>
          <p:nvPr/>
        </p:nvSpPr>
        <p:spPr>
          <a:xfrm>
            <a:off x="3616877" y="2059305"/>
            <a:ext cx="11054245" cy="6168391"/>
          </a:xfrm>
          <a:custGeom>
            <a:avLst/>
            <a:gdLst/>
            <a:ahLst/>
            <a:cxnLst/>
            <a:rect l="l" t="t" r="r" b="b"/>
            <a:pathLst>
              <a:path w="11054245" h="6168391">
                <a:moveTo>
                  <a:pt x="0" y="0"/>
                </a:moveTo>
                <a:lnTo>
                  <a:pt x="11054246" y="0"/>
                </a:lnTo>
                <a:lnTo>
                  <a:pt x="11054246" y="6168390"/>
                </a:lnTo>
                <a:lnTo>
                  <a:pt x="0" y="6168390"/>
                </a:lnTo>
                <a:lnTo>
                  <a:pt x="0" y="0"/>
                </a:lnTo>
                <a:close/>
              </a:path>
            </a:pathLst>
          </a:custGeom>
          <a:blipFill>
            <a:blip r:embed="rId4"/>
            <a:stretch>
              <a:fillRect/>
            </a:stretch>
          </a:blipFill>
        </p:spPr>
        <p:txBody>
          <a:bodyPr/>
          <a:lstStyle/>
          <a:p>
            <a:endParaRPr lang="en-ZA"/>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E003C"/>
        </a:solidFill>
        <a:effectLst/>
      </p:bgPr>
    </p:bg>
    <p:spTree>
      <p:nvGrpSpPr>
        <p:cNvPr id="1" name=""/>
        <p:cNvGrpSpPr/>
        <p:nvPr/>
      </p:nvGrpSpPr>
      <p:grpSpPr>
        <a:xfrm>
          <a:off x="0" y="0"/>
          <a:ext cx="0" cy="0"/>
          <a:chOff x="0" y="0"/>
          <a:chExt cx="0" cy="0"/>
        </a:xfrm>
      </p:grpSpPr>
      <p:sp>
        <p:nvSpPr>
          <p:cNvPr id="5" name="Freeform 5"/>
          <p:cNvSpPr/>
          <p:nvPr/>
        </p:nvSpPr>
        <p:spPr>
          <a:xfrm>
            <a:off x="15507568" y="377982"/>
            <a:ext cx="2303428" cy="1301437"/>
          </a:xfrm>
          <a:custGeom>
            <a:avLst/>
            <a:gdLst/>
            <a:ahLst/>
            <a:cxnLst/>
            <a:rect l="l" t="t" r="r" b="b"/>
            <a:pathLst>
              <a:path w="2303428" h="1301437">
                <a:moveTo>
                  <a:pt x="0" y="0"/>
                </a:moveTo>
                <a:lnTo>
                  <a:pt x="2303428" y="0"/>
                </a:lnTo>
                <a:lnTo>
                  <a:pt x="2303428" y="1301436"/>
                </a:lnTo>
                <a:lnTo>
                  <a:pt x="0" y="1301436"/>
                </a:lnTo>
                <a:lnTo>
                  <a:pt x="0" y="0"/>
                </a:lnTo>
                <a:close/>
              </a:path>
            </a:pathLst>
          </a:custGeom>
          <a:blipFill>
            <a:blip r:embed="rId2"/>
            <a:stretch>
              <a:fillRect/>
            </a:stretch>
          </a:blipFill>
        </p:spPr>
        <p:txBody>
          <a:bodyPr/>
          <a:lstStyle/>
          <a:p>
            <a:endParaRPr lang="en-ZA"/>
          </a:p>
        </p:txBody>
      </p:sp>
      <p:sp>
        <p:nvSpPr>
          <p:cNvPr id="7" name="TextBox 7"/>
          <p:cNvSpPr txBox="1"/>
          <p:nvPr/>
        </p:nvSpPr>
        <p:spPr>
          <a:xfrm>
            <a:off x="1339560" y="1829796"/>
            <a:ext cx="13515927" cy="3186922"/>
          </a:xfrm>
          <a:prstGeom prst="rect">
            <a:avLst/>
          </a:prstGeom>
        </p:spPr>
        <p:txBody>
          <a:bodyPr lIns="0" tIns="0" rIns="0" bIns="0" rtlCol="0" anchor="t">
            <a:spAutoFit/>
          </a:bodyPr>
          <a:lstStyle/>
          <a:p>
            <a:pPr algn="l">
              <a:lnSpc>
                <a:spcPts val="12817"/>
              </a:lnSpc>
            </a:pPr>
            <a:r>
              <a:rPr lang="en-US" sz="9155" b="1">
                <a:solidFill>
                  <a:srgbClr val="FFFFFF"/>
                </a:solidFill>
                <a:latin typeface="Articulat Bold"/>
                <a:ea typeface="Articulat Bold"/>
                <a:cs typeface="Articulat Bold"/>
                <a:sym typeface="Articulat Bold"/>
              </a:rPr>
              <a:t>THANK YOU FOR JOINING US</a:t>
            </a:r>
          </a:p>
        </p:txBody>
      </p:sp>
      <p:sp>
        <p:nvSpPr>
          <p:cNvPr id="8" name="TextBox 8"/>
          <p:cNvSpPr txBox="1"/>
          <p:nvPr/>
        </p:nvSpPr>
        <p:spPr>
          <a:xfrm>
            <a:off x="1339560" y="5551128"/>
            <a:ext cx="8871310" cy="1780540"/>
          </a:xfrm>
          <a:prstGeom prst="rect">
            <a:avLst/>
          </a:prstGeom>
        </p:spPr>
        <p:txBody>
          <a:bodyPr lIns="0" tIns="0" rIns="0" bIns="0" rtlCol="0" anchor="t">
            <a:spAutoFit/>
          </a:bodyPr>
          <a:lstStyle/>
          <a:p>
            <a:pPr algn="l">
              <a:lnSpc>
                <a:spcPts val="4759"/>
              </a:lnSpc>
            </a:pPr>
            <a:r>
              <a:rPr lang="en-US" sz="3399">
                <a:solidFill>
                  <a:srgbClr val="FFFFFF"/>
                </a:solidFill>
                <a:latin typeface="Canva Sans"/>
                <a:ea typeface="Canva Sans"/>
                <a:cs typeface="Canva Sans"/>
                <a:sym typeface="Canva Sans"/>
              </a:rPr>
              <a:t>Please take a moment to leave us a review so that we can continue to host these sessions and help you ace your exams. </a:t>
            </a:r>
          </a:p>
        </p:txBody>
      </p:sp>
      <p:grpSp>
        <p:nvGrpSpPr>
          <p:cNvPr id="11" name="Group 2">
            <a:extLst>
              <a:ext uri="{FF2B5EF4-FFF2-40B4-BE49-F238E27FC236}">
                <a16:creationId xmlns:a16="http://schemas.microsoft.com/office/drawing/2014/main" id="{55C5E19F-163B-0424-2DD7-95344B9E9642}"/>
              </a:ext>
            </a:extLst>
          </p:cNvPr>
          <p:cNvGrpSpPr/>
          <p:nvPr/>
        </p:nvGrpSpPr>
        <p:grpSpPr>
          <a:xfrm>
            <a:off x="9949971" y="3139231"/>
            <a:ext cx="10179066" cy="10179066"/>
            <a:chOff x="0" y="0"/>
            <a:chExt cx="812800" cy="812800"/>
          </a:xfrm>
        </p:grpSpPr>
        <p:sp>
          <p:nvSpPr>
            <p:cNvPr id="12" name="Freeform 3">
              <a:extLst>
                <a:ext uri="{FF2B5EF4-FFF2-40B4-BE49-F238E27FC236}">
                  <a16:creationId xmlns:a16="http://schemas.microsoft.com/office/drawing/2014/main" id="{656C2D6D-FFE5-825D-3E0E-5286F00100C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8F1"/>
            </a:solidFill>
          </p:spPr>
          <p:txBody>
            <a:bodyPr/>
            <a:lstStyle/>
            <a:p>
              <a:endParaRPr lang="en-ZA"/>
            </a:p>
          </p:txBody>
        </p:sp>
        <p:sp>
          <p:nvSpPr>
            <p:cNvPr id="13" name="TextBox 4">
              <a:extLst>
                <a:ext uri="{FF2B5EF4-FFF2-40B4-BE49-F238E27FC236}">
                  <a16:creationId xmlns:a16="http://schemas.microsoft.com/office/drawing/2014/main" id="{66E0E2DB-8632-B44E-E30E-66DF4EC3C15B}"/>
                </a:ext>
              </a:extLst>
            </p:cNvPr>
            <p:cNvSpPr txBox="1"/>
            <p:nvPr/>
          </p:nvSpPr>
          <p:spPr>
            <a:xfrm>
              <a:off x="76200" y="104775"/>
              <a:ext cx="660400" cy="631825"/>
            </a:xfrm>
            <a:prstGeom prst="rect">
              <a:avLst/>
            </a:prstGeom>
          </p:spPr>
          <p:txBody>
            <a:bodyPr lIns="50800" tIns="50800" rIns="50800" bIns="50800" rtlCol="0" anchor="ctr"/>
            <a:lstStyle/>
            <a:p>
              <a:pPr algn="ctr">
                <a:lnSpc>
                  <a:spcPts val="2200"/>
                </a:lnSpc>
              </a:pPr>
              <a:endParaRPr/>
            </a:p>
          </p:txBody>
        </p:sp>
      </p:grpSp>
      <p:sp>
        <p:nvSpPr>
          <p:cNvPr id="14" name="Freeform 6">
            <a:extLst>
              <a:ext uri="{FF2B5EF4-FFF2-40B4-BE49-F238E27FC236}">
                <a16:creationId xmlns:a16="http://schemas.microsoft.com/office/drawing/2014/main" id="{7DE4460C-B9BC-78C3-9E61-842894AD21CC}"/>
              </a:ext>
            </a:extLst>
          </p:cNvPr>
          <p:cNvSpPr/>
          <p:nvPr/>
        </p:nvSpPr>
        <p:spPr>
          <a:xfrm>
            <a:off x="10032811" y="731478"/>
            <a:ext cx="9232521" cy="9639300"/>
          </a:xfrm>
          <a:custGeom>
            <a:avLst/>
            <a:gdLst/>
            <a:ahLst/>
            <a:cxnLst/>
            <a:rect l="l" t="t" r="r" b="b"/>
            <a:pathLst>
              <a:path w="10547100" h="7013821">
                <a:moveTo>
                  <a:pt x="0" y="0"/>
                </a:moveTo>
                <a:lnTo>
                  <a:pt x="10547100" y="0"/>
                </a:lnTo>
                <a:lnTo>
                  <a:pt x="10547100" y="7013821"/>
                </a:lnTo>
                <a:lnTo>
                  <a:pt x="0" y="7013821"/>
                </a:lnTo>
                <a:lnTo>
                  <a:pt x="0" y="0"/>
                </a:lnTo>
                <a:close/>
              </a:path>
            </a:pathLst>
          </a:custGeom>
          <a:blipFill>
            <a:blip r:embed="rId3"/>
            <a:stretch>
              <a:fillRect l="-57002" r="1"/>
            </a:stretch>
          </a:blipFill>
        </p:spPr>
        <p:txBody>
          <a:bodyPr/>
          <a:lstStyle/>
          <a:p>
            <a:endParaRPr lang="en-ZA"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grpSp>
        <p:nvGrpSpPr>
          <p:cNvPr id="11" name="Group 11"/>
          <p:cNvGrpSpPr/>
          <p:nvPr/>
        </p:nvGrpSpPr>
        <p:grpSpPr>
          <a:xfrm rot="5400000">
            <a:off x="3299547" y="613308"/>
            <a:ext cx="518563" cy="51856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8F1"/>
            </a:solidFill>
          </p:spPr>
          <p:txBody>
            <a:bodyPr/>
            <a:lstStyle/>
            <a:p>
              <a:endParaRPr lang="en-ZA"/>
            </a:p>
          </p:txBody>
        </p:sp>
        <p:sp>
          <p:nvSpPr>
            <p:cNvPr id="13" name="TextBox 13"/>
            <p:cNvSpPr txBox="1"/>
            <p:nvPr/>
          </p:nvSpPr>
          <p:spPr>
            <a:xfrm>
              <a:off x="76200" y="104775"/>
              <a:ext cx="660400" cy="631825"/>
            </a:xfrm>
            <a:prstGeom prst="rect">
              <a:avLst/>
            </a:prstGeom>
          </p:spPr>
          <p:txBody>
            <a:bodyPr lIns="50800" tIns="50800" rIns="50800" bIns="50800" rtlCol="0" anchor="ctr"/>
            <a:lstStyle/>
            <a:p>
              <a:pPr algn="ctr">
                <a:lnSpc>
                  <a:spcPts val="2200"/>
                </a:lnSpc>
              </a:pPr>
              <a:endParaRPr/>
            </a:p>
          </p:txBody>
        </p:sp>
      </p:grpSp>
      <p:sp>
        <p:nvSpPr>
          <p:cNvPr id="14" name="Freeform 14"/>
          <p:cNvSpPr/>
          <p:nvPr/>
        </p:nvSpPr>
        <p:spPr>
          <a:xfrm>
            <a:off x="127764" y="8953305"/>
            <a:ext cx="2171001" cy="1226616"/>
          </a:xfrm>
          <a:custGeom>
            <a:avLst/>
            <a:gdLst/>
            <a:ahLst/>
            <a:cxnLst/>
            <a:rect l="l" t="t" r="r" b="b"/>
            <a:pathLst>
              <a:path w="2171001" h="1226616">
                <a:moveTo>
                  <a:pt x="0" y="0"/>
                </a:moveTo>
                <a:lnTo>
                  <a:pt x="2171001" y="0"/>
                </a:lnTo>
                <a:lnTo>
                  <a:pt x="2171001" y="1226615"/>
                </a:lnTo>
                <a:lnTo>
                  <a:pt x="0" y="1226615"/>
                </a:lnTo>
                <a:lnTo>
                  <a:pt x="0" y="0"/>
                </a:lnTo>
                <a:close/>
              </a:path>
            </a:pathLst>
          </a:custGeom>
          <a:blipFill>
            <a:blip r:embed="rId2"/>
            <a:stretch>
              <a:fillRect/>
            </a:stretch>
          </a:blipFill>
        </p:spPr>
        <p:txBody>
          <a:bodyPr/>
          <a:lstStyle/>
          <a:p>
            <a:endParaRPr lang="en-ZA"/>
          </a:p>
        </p:txBody>
      </p:sp>
      <p:sp>
        <p:nvSpPr>
          <p:cNvPr id="15" name="TextBox 15"/>
          <p:cNvSpPr txBox="1"/>
          <p:nvPr/>
        </p:nvSpPr>
        <p:spPr>
          <a:xfrm>
            <a:off x="1033751" y="2002076"/>
            <a:ext cx="7788027" cy="1095374"/>
          </a:xfrm>
          <a:prstGeom prst="rect">
            <a:avLst/>
          </a:prstGeom>
        </p:spPr>
        <p:txBody>
          <a:bodyPr lIns="0" tIns="0" rIns="0" bIns="0" rtlCol="0" anchor="t">
            <a:spAutoFit/>
          </a:bodyPr>
          <a:lstStyle/>
          <a:p>
            <a:pPr algn="l">
              <a:lnSpc>
                <a:spcPts val="8399"/>
              </a:lnSpc>
            </a:pPr>
            <a:r>
              <a:rPr lang="en-US" sz="7999" b="1" spc="-399">
                <a:solidFill>
                  <a:srgbClr val="1E003C"/>
                </a:solidFill>
                <a:latin typeface="Articulat Bold"/>
                <a:ea typeface="Articulat Bold"/>
                <a:cs typeface="Articulat Bold"/>
                <a:sym typeface="Articulat Bold"/>
              </a:rPr>
              <a:t>Exam Information</a:t>
            </a:r>
          </a:p>
        </p:txBody>
      </p:sp>
      <p:sp>
        <p:nvSpPr>
          <p:cNvPr id="16" name="TextBox 16"/>
          <p:cNvSpPr txBox="1"/>
          <p:nvPr/>
        </p:nvSpPr>
        <p:spPr>
          <a:xfrm>
            <a:off x="1033751" y="3263344"/>
            <a:ext cx="9622718" cy="5135880"/>
          </a:xfrm>
          <a:prstGeom prst="rect">
            <a:avLst/>
          </a:prstGeom>
        </p:spPr>
        <p:txBody>
          <a:bodyPr lIns="0" tIns="0" rIns="0" bIns="0" rtlCol="0" anchor="t">
            <a:spAutoFit/>
          </a:bodyPr>
          <a:lstStyle/>
          <a:p>
            <a:pPr algn="l">
              <a:lnSpc>
                <a:spcPts val="5160"/>
              </a:lnSpc>
            </a:pPr>
            <a:r>
              <a:rPr lang="en-US" sz="3000" b="1">
                <a:solidFill>
                  <a:srgbClr val="2B2B2A"/>
                </a:solidFill>
                <a:latin typeface="Articulat Bold"/>
                <a:ea typeface="Articulat Bold"/>
                <a:cs typeface="Articulat Bold"/>
                <a:sym typeface="Articulat Bold"/>
              </a:rPr>
              <a:t>Duration</a:t>
            </a:r>
            <a:r>
              <a:rPr lang="en-US" sz="3000">
                <a:solidFill>
                  <a:srgbClr val="2B2B2A"/>
                </a:solidFill>
                <a:latin typeface="Articulat"/>
                <a:ea typeface="Articulat"/>
                <a:cs typeface="Articulat"/>
                <a:sym typeface="Articulat"/>
              </a:rPr>
              <a:t>: 2.5 hours </a:t>
            </a:r>
          </a:p>
          <a:p>
            <a:pPr algn="l">
              <a:lnSpc>
                <a:spcPts val="5160"/>
              </a:lnSpc>
            </a:pPr>
            <a:r>
              <a:rPr lang="en-US" sz="3000" b="1">
                <a:solidFill>
                  <a:srgbClr val="2B2B2A"/>
                </a:solidFill>
                <a:latin typeface="Articulat Bold"/>
                <a:ea typeface="Articulat Bold"/>
                <a:cs typeface="Articulat Bold"/>
                <a:sym typeface="Articulat Bold"/>
              </a:rPr>
              <a:t>Questions</a:t>
            </a:r>
            <a:r>
              <a:rPr lang="en-US" sz="3000">
                <a:solidFill>
                  <a:srgbClr val="2B2B2A"/>
                </a:solidFill>
                <a:latin typeface="Articulat"/>
                <a:ea typeface="Articulat"/>
                <a:cs typeface="Articulat"/>
                <a:sym typeface="Articulat"/>
              </a:rPr>
              <a:t>: 50 scenario-based multiple-choice questions </a:t>
            </a:r>
          </a:p>
          <a:p>
            <a:pPr algn="l">
              <a:lnSpc>
                <a:spcPts val="5160"/>
              </a:lnSpc>
            </a:pPr>
            <a:r>
              <a:rPr lang="en-US" sz="3000" b="1">
                <a:solidFill>
                  <a:srgbClr val="2B2B2A"/>
                </a:solidFill>
                <a:latin typeface="Articulat Bold"/>
                <a:ea typeface="Articulat Bold"/>
                <a:cs typeface="Articulat Bold"/>
                <a:sym typeface="Articulat Bold"/>
              </a:rPr>
              <a:t>Marks</a:t>
            </a:r>
            <a:r>
              <a:rPr lang="en-US" sz="3000">
                <a:solidFill>
                  <a:srgbClr val="2B2B2A"/>
                </a:solidFill>
                <a:latin typeface="Articulat"/>
                <a:ea typeface="Articulat"/>
                <a:cs typeface="Articulat"/>
                <a:sym typeface="Articulat"/>
              </a:rPr>
              <a:t>: Each question is worth 1 mark. There are 50 marks available. There are no ‘trial’ questions and no negative marking. </a:t>
            </a:r>
          </a:p>
          <a:p>
            <a:pPr algn="l">
              <a:lnSpc>
                <a:spcPts val="5160"/>
              </a:lnSpc>
            </a:pPr>
            <a:r>
              <a:rPr lang="en-US" sz="3000" b="1">
                <a:solidFill>
                  <a:srgbClr val="2B2B2A"/>
                </a:solidFill>
                <a:latin typeface="Articulat Bold"/>
                <a:ea typeface="Articulat Bold"/>
                <a:cs typeface="Articulat Bold"/>
                <a:sym typeface="Articulat Bold"/>
              </a:rPr>
              <a:t>Pass Mark</a:t>
            </a:r>
            <a:r>
              <a:rPr lang="en-US" sz="3000">
                <a:solidFill>
                  <a:srgbClr val="2B2B2A"/>
                </a:solidFill>
                <a:latin typeface="Articulat"/>
                <a:ea typeface="Articulat"/>
                <a:cs typeface="Articulat"/>
                <a:sym typeface="Articulat"/>
              </a:rPr>
              <a:t>: 60% or higher - a raw score of 30 out of 50</a:t>
            </a:r>
          </a:p>
          <a:p>
            <a:pPr algn="l">
              <a:lnSpc>
                <a:spcPts val="5160"/>
              </a:lnSpc>
            </a:pPr>
            <a:r>
              <a:rPr lang="en-US" sz="3000" b="1">
                <a:solidFill>
                  <a:srgbClr val="2B2B2A"/>
                </a:solidFill>
                <a:latin typeface="Articulat Bold"/>
                <a:ea typeface="Articulat Bold"/>
                <a:cs typeface="Articulat Bold"/>
                <a:sym typeface="Articulat Bold"/>
              </a:rPr>
              <a:t>Material Permitted</a:t>
            </a:r>
            <a:r>
              <a:rPr lang="en-US" sz="3000">
                <a:solidFill>
                  <a:srgbClr val="2B2B2A"/>
                </a:solidFill>
                <a:latin typeface="Articulat"/>
                <a:ea typeface="Articulat"/>
                <a:cs typeface="Articulat"/>
                <a:sym typeface="Articulat"/>
              </a:rPr>
              <a:t>: The PRINCE2 Agile official manual may be used. </a:t>
            </a:r>
          </a:p>
        </p:txBody>
      </p:sp>
      <p:grpSp>
        <p:nvGrpSpPr>
          <p:cNvPr id="17" name="Group 17"/>
          <p:cNvGrpSpPr/>
          <p:nvPr/>
        </p:nvGrpSpPr>
        <p:grpSpPr>
          <a:xfrm rot="5400000">
            <a:off x="10778616" y="-811748"/>
            <a:ext cx="12707522" cy="12707522"/>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003C"/>
            </a:solidFill>
          </p:spPr>
          <p:txBody>
            <a:bodyPr/>
            <a:lstStyle/>
            <a:p>
              <a:endParaRPr lang="en-ZA"/>
            </a:p>
          </p:txBody>
        </p:sp>
        <p:sp>
          <p:nvSpPr>
            <p:cNvPr id="19" name="TextBox 19"/>
            <p:cNvSpPr txBox="1"/>
            <p:nvPr/>
          </p:nvSpPr>
          <p:spPr>
            <a:xfrm>
              <a:off x="76200" y="104775"/>
              <a:ext cx="660400" cy="631825"/>
            </a:xfrm>
            <a:prstGeom prst="rect">
              <a:avLst/>
            </a:prstGeom>
          </p:spPr>
          <p:txBody>
            <a:bodyPr lIns="50800" tIns="50800" rIns="50800" bIns="50800" rtlCol="0" anchor="ctr"/>
            <a:lstStyle/>
            <a:p>
              <a:pPr algn="ctr">
                <a:lnSpc>
                  <a:spcPts val="2200"/>
                </a:lnSpc>
              </a:pPr>
              <a:endParaRPr/>
            </a:p>
          </p:txBody>
        </p:sp>
      </p:grpSp>
      <p:sp>
        <p:nvSpPr>
          <p:cNvPr id="20" name="Freeform 20"/>
          <p:cNvSpPr/>
          <p:nvPr/>
        </p:nvSpPr>
        <p:spPr>
          <a:xfrm>
            <a:off x="10651418" y="1028700"/>
            <a:ext cx="6607882" cy="8083037"/>
          </a:xfrm>
          <a:custGeom>
            <a:avLst/>
            <a:gdLst/>
            <a:ahLst/>
            <a:cxnLst/>
            <a:rect l="l" t="t" r="r" b="b"/>
            <a:pathLst>
              <a:path w="6607882" h="8083037">
                <a:moveTo>
                  <a:pt x="0" y="0"/>
                </a:moveTo>
                <a:lnTo>
                  <a:pt x="6607882" y="0"/>
                </a:lnTo>
                <a:lnTo>
                  <a:pt x="6607882" y="8083037"/>
                </a:lnTo>
                <a:lnTo>
                  <a:pt x="0" y="8083037"/>
                </a:lnTo>
                <a:lnTo>
                  <a:pt x="0" y="0"/>
                </a:lnTo>
                <a:close/>
              </a:path>
            </a:pathLst>
          </a:custGeom>
          <a:blipFill>
            <a:blip r:embed="rId3"/>
            <a:stretch>
              <a:fillRect/>
            </a:stretch>
          </a:blipFill>
        </p:spPr>
        <p:txBody>
          <a:bodyPr/>
          <a:lstStyle/>
          <a:p>
            <a:endParaRPr lang="en-ZA"/>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grpSp>
        <p:nvGrpSpPr>
          <p:cNvPr id="11" name="Group 11"/>
          <p:cNvGrpSpPr/>
          <p:nvPr/>
        </p:nvGrpSpPr>
        <p:grpSpPr>
          <a:xfrm rot="5400000">
            <a:off x="3299547" y="613308"/>
            <a:ext cx="518563" cy="51856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8F1"/>
            </a:solidFill>
          </p:spPr>
          <p:txBody>
            <a:bodyPr/>
            <a:lstStyle/>
            <a:p>
              <a:endParaRPr lang="en-ZA"/>
            </a:p>
          </p:txBody>
        </p:sp>
        <p:sp>
          <p:nvSpPr>
            <p:cNvPr id="13" name="TextBox 13"/>
            <p:cNvSpPr txBox="1"/>
            <p:nvPr/>
          </p:nvSpPr>
          <p:spPr>
            <a:xfrm>
              <a:off x="76200" y="104775"/>
              <a:ext cx="660400" cy="631825"/>
            </a:xfrm>
            <a:prstGeom prst="rect">
              <a:avLst/>
            </a:prstGeom>
          </p:spPr>
          <p:txBody>
            <a:bodyPr lIns="50800" tIns="50800" rIns="50800" bIns="50800" rtlCol="0" anchor="ctr"/>
            <a:lstStyle/>
            <a:p>
              <a:pPr algn="ctr">
                <a:lnSpc>
                  <a:spcPts val="2200"/>
                </a:lnSpc>
              </a:pPr>
              <a:endParaRPr/>
            </a:p>
          </p:txBody>
        </p:sp>
      </p:grpSp>
      <p:sp>
        <p:nvSpPr>
          <p:cNvPr id="14" name="Freeform 14"/>
          <p:cNvSpPr/>
          <p:nvPr/>
        </p:nvSpPr>
        <p:spPr>
          <a:xfrm>
            <a:off x="260780" y="8842989"/>
            <a:ext cx="2190385" cy="1226616"/>
          </a:xfrm>
          <a:custGeom>
            <a:avLst/>
            <a:gdLst/>
            <a:ahLst/>
            <a:cxnLst/>
            <a:rect l="l" t="t" r="r" b="b"/>
            <a:pathLst>
              <a:path w="2190385" h="1226616">
                <a:moveTo>
                  <a:pt x="0" y="0"/>
                </a:moveTo>
                <a:lnTo>
                  <a:pt x="2190385" y="0"/>
                </a:lnTo>
                <a:lnTo>
                  <a:pt x="2190385" y="1226616"/>
                </a:lnTo>
                <a:lnTo>
                  <a:pt x="0" y="1226616"/>
                </a:lnTo>
                <a:lnTo>
                  <a:pt x="0" y="0"/>
                </a:lnTo>
                <a:close/>
              </a:path>
            </a:pathLst>
          </a:custGeom>
          <a:blipFill>
            <a:blip r:embed="rId2"/>
            <a:stretch>
              <a:fillRect/>
            </a:stretch>
          </a:blipFill>
        </p:spPr>
        <p:txBody>
          <a:bodyPr/>
          <a:lstStyle/>
          <a:p>
            <a:endParaRPr lang="en-ZA"/>
          </a:p>
        </p:txBody>
      </p:sp>
      <p:sp>
        <p:nvSpPr>
          <p:cNvPr id="15" name="Freeform 15"/>
          <p:cNvSpPr/>
          <p:nvPr/>
        </p:nvSpPr>
        <p:spPr>
          <a:xfrm>
            <a:off x="3041558" y="2393053"/>
            <a:ext cx="12204884" cy="6865247"/>
          </a:xfrm>
          <a:custGeom>
            <a:avLst/>
            <a:gdLst/>
            <a:ahLst/>
            <a:cxnLst/>
            <a:rect l="l" t="t" r="r" b="b"/>
            <a:pathLst>
              <a:path w="12204884" h="6865247">
                <a:moveTo>
                  <a:pt x="0" y="0"/>
                </a:moveTo>
                <a:lnTo>
                  <a:pt x="12204884" y="0"/>
                </a:lnTo>
                <a:lnTo>
                  <a:pt x="12204884" y="6865247"/>
                </a:lnTo>
                <a:lnTo>
                  <a:pt x="0" y="6865247"/>
                </a:lnTo>
                <a:lnTo>
                  <a:pt x="0" y="0"/>
                </a:lnTo>
                <a:close/>
              </a:path>
            </a:pathLst>
          </a:custGeom>
          <a:blipFill>
            <a:blip r:embed="rId3"/>
            <a:stretch>
              <a:fillRect/>
            </a:stretch>
          </a:blipFill>
        </p:spPr>
        <p:txBody>
          <a:bodyPr/>
          <a:lstStyle/>
          <a:p>
            <a:endParaRPr lang="en-ZA"/>
          </a:p>
        </p:txBody>
      </p:sp>
      <p:sp>
        <p:nvSpPr>
          <p:cNvPr id="16" name="TextBox 16"/>
          <p:cNvSpPr txBox="1"/>
          <p:nvPr/>
        </p:nvSpPr>
        <p:spPr>
          <a:xfrm>
            <a:off x="5249986" y="1143000"/>
            <a:ext cx="7788027" cy="1095374"/>
          </a:xfrm>
          <a:prstGeom prst="rect">
            <a:avLst/>
          </a:prstGeom>
        </p:spPr>
        <p:txBody>
          <a:bodyPr lIns="0" tIns="0" rIns="0" bIns="0" rtlCol="0" anchor="t">
            <a:spAutoFit/>
          </a:bodyPr>
          <a:lstStyle/>
          <a:p>
            <a:pPr algn="ctr">
              <a:lnSpc>
                <a:spcPts val="8399"/>
              </a:lnSpc>
            </a:pPr>
            <a:r>
              <a:rPr lang="en-US" sz="7999" b="1" spc="-399">
                <a:solidFill>
                  <a:srgbClr val="1E003C"/>
                </a:solidFill>
                <a:latin typeface="Articulat Bold"/>
                <a:ea typeface="Articulat Bold"/>
                <a:cs typeface="Articulat Bold"/>
                <a:sym typeface="Articulat Bold"/>
              </a:rPr>
              <a:t>Exam Layout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grpSp>
        <p:nvGrpSpPr>
          <p:cNvPr id="11" name="Group 11"/>
          <p:cNvGrpSpPr/>
          <p:nvPr/>
        </p:nvGrpSpPr>
        <p:grpSpPr>
          <a:xfrm rot="5400000">
            <a:off x="3299547" y="613308"/>
            <a:ext cx="518563" cy="51856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8F1"/>
            </a:solidFill>
          </p:spPr>
          <p:txBody>
            <a:bodyPr/>
            <a:lstStyle/>
            <a:p>
              <a:endParaRPr lang="en-ZA"/>
            </a:p>
          </p:txBody>
        </p:sp>
        <p:sp>
          <p:nvSpPr>
            <p:cNvPr id="13" name="TextBox 13"/>
            <p:cNvSpPr txBox="1"/>
            <p:nvPr/>
          </p:nvSpPr>
          <p:spPr>
            <a:xfrm>
              <a:off x="76200" y="104775"/>
              <a:ext cx="660400" cy="631825"/>
            </a:xfrm>
            <a:prstGeom prst="rect">
              <a:avLst/>
            </a:prstGeom>
          </p:spPr>
          <p:txBody>
            <a:bodyPr lIns="50800" tIns="50800" rIns="50800" bIns="50800" rtlCol="0" anchor="ctr"/>
            <a:lstStyle/>
            <a:p>
              <a:pPr algn="ctr">
                <a:lnSpc>
                  <a:spcPts val="2200"/>
                </a:lnSpc>
              </a:pPr>
              <a:endParaRPr/>
            </a:p>
          </p:txBody>
        </p:sp>
      </p:grpSp>
      <p:sp>
        <p:nvSpPr>
          <p:cNvPr id="14" name="Freeform 14"/>
          <p:cNvSpPr/>
          <p:nvPr/>
        </p:nvSpPr>
        <p:spPr>
          <a:xfrm>
            <a:off x="260780" y="8842989"/>
            <a:ext cx="2190385" cy="1226616"/>
          </a:xfrm>
          <a:custGeom>
            <a:avLst/>
            <a:gdLst/>
            <a:ahLst/>
            <a:cxnLst/>
            <a:rect l="l" t="t" r="r" b="b"/>
            <a:pathLst>
              <a:path w="2190385" h="1226616">
                <a:moveTo>
                  <a:pt x="0" y="0"/>
                </a:moveTo>
                <a:lnTo>
                  <a:pt x="2190385" y="0"/>
                </a:lnTo>
                <a:lnTo>
                  <a:pt x="2190385" y="1226616"/>
                </a:lnTo>
                <a:lnTo>
                  <a:pt x="0" y="1226616"/>
                </a:lnTo>
                <a:lnTo>
                  <a:pt x="0" y="0"/>
                </a:lnTo>
                <a:close/>
              </a:path>
            </a:pathLst>
          </a:custGeom>
          <a:blipFill>
            <a:blip r:embed="rId2"/>
            <a:stretch>
              <a:fillRect/>
            </a:stretch>
          </a:blipFill>
        </p:spPr>
        <p:txBody>
          <a:bodyPr/>
          <a:lstStyle/>
          <a:p>
            <a:endParaRPr lang="en-ZA"/>
          </a:p>
        </p:txBody>
      </p:sp>
      <p:sp>
        <p:nvSpPr>
          <p:cNvPr id="15" name="Freeform 15"/>
          <p:cNvSpPr/>
          <p:nvPr/>
        </p:nvSpPr>
        <p:spPr>
          <a:xfrm>
            <a:off x="11406264" y="3232274"/>
            <a:ext cx="5853036" cy="5728659"/>
          </a:xfrm>
          <a:custGeom>
            <a:avLst/>
            <a:gdLst/>
            <a:ahLst/>
            <a:cxnLst/>
            <a:rect l="l" t="t" r="r" b="b"/>
            <a:pathLst>
              <a:path w="5853036" h="5728659">
                <a:moveTo>
                  <a:pt x="0" y="0"/>
                </a:moveTo>
                <a:lnTo>
                  <a:pt x="5853036" y="0"/>
                </a:lnTo>
                <a:lnTo>
                  <a:pt x="5853036" y="5728659"/>
                </a:lnTo>
                <a:lnTo>
                  <a:pt x="0" y="5728659"/>
                </a:lnTo>
                <a:lnTo>
                  <a:pt x="0" y="0"/>
                </a:lnTo>
                <a:close/>
              </a:path>
            </a:pathLst>
          </a:custGeom>
          <a:blipFill>
            <a:blip r:embed="rId3"/>
            <a:stretch>
              <a:fillRect/>
            </a:stretch>
          </a:blipFill>
        </p:spPr>
        <p:txBody>
          <a:bodyPr/>
          <a:lstStyle/>
          <a:p>
            <a:endParaRPr lang="en-ZA"/>
          </a:p>
        </p:txBody>
      </p:sp>
      <p:sp>
        <p:nvSpPr>
          <p:cNvPr id="16" name="TextBox 16"/>
          <p:cNvSpPr txBox="1"/>
          <p:nvPr/>
        </p:nvSpPr>
        <p:spPr>
          <a:xfrm>
            <a:off x="1975158" y="1143000"/>
            <a:ext cx="14337684" cy="1095374"/>
          </a:xfrm>
          <a:prstGeom prst="rect">
            <a:avLst/>
          </a:prstGeom>
        </p:spPr>
        <p:txBody>
          <a:bodyPr lIns="0" tIns="0" rIns="0" bIns="0" rtlCol="0" anchor="t">
            <a:spAutoFit/>
          </a:bodyPr>
          <a:lstStyle/>
          <a:p>
            <a:pPr algn="ctr">
              <a:lnSpc>
                <a:spcPts val="8399"/>
              </a:lnSpc>
            </a:pPr>
            <a:r>
              <a:rPr lang="en-US" sz="7999" b="1" spc="-399">
                <a:solidFill>
                  <a:srgbClr val="1E003C"/>
                </a:solidFill>
                <a:latin typeface="Articulat Bold"/>
                <a:ea typeface="Articulat Bold"/>
                <a:cs typeface="Articulat Bold"/>
                <a:sym typeface="Articulat Bold"/>
              </a:rPr>
              <a:t>If you have a hardcopy manual...</a:t>
            </a:r>
          </a:p>
        </p:txBody>
      </p:sp>
      <p:sp>
        <p:nvSpPr>
          <p:cNvPr id="17" name="TextBox 17"/>
          <p:cNvSpPr txBox="1"/>
          <p:nvPr/>
        </p:nvSpPr>
        <p:spPr>
          <a:xfrm>
            <a:off x="1028700" y="2343552"/>
            <a:ext cx="10748095" cy="6438900"/>
          </a:xfrm>
          <a:prstGeom prst="rect">
            <a:avLst/>
          </a:prstGeom>
        </p:spPr>
        <p:txBody>
          <a:bodyPr lIns="0" tIns="0" rIns="0" bIns="0" rtlCol="0" anchor="t">
            <a:spAutoFit/>
          </a:bodyPr>
          <a:lstStyle/>
          <a:p>
            <a:pPr algn="l">
              <a:lnSpc>
                <a:spcPts val="5100"/>
              </a:lnSpc>
            </a:pPr>
            <a:r>
              <a:rPr lang="en-US" sz="3000">
                <a:solidFill>
                  <a:srgbClr val="1E003C"/>
                </a:solidFill>
                <a:latin typeface="Articulat"/>
                <a:ea typeface="Articulat"/>
                <a:cs typeface="Articulat"/>
                <a:sym typeface="Articulat"/>
              </a:rPr>
              <a:t>You </a:t>
            </a:r>
            <a:r>
              <a:rPr lang="en-US" sz="3000" b="1">
                <a:solidFill>
                  <a:srgbClr val="1E003C"/>
                </a:solidFill>
                <a:latin typeface="Articulat Bold"/>
                <a:ea typeface="Articulat Bold"/>
                <a:cs typeface="Articulat Bold"/>
                <a:sym typeface="Articulat Bold"/>
              </a:rPr>
              <a:t>may</a:t>
            </a:r>
            <a:r>
              <a:rPr lang="en-US" sz="3000">
                <a:solidFill>
                  <a:srgbClr val="1E003C"/>
                </a:solidFill>
                <a:latin typeface="Articulat"/>
                <a:ea typeface="Articulat"/>
                <a:cs typeface="Articulat"/>
                <a:sym typeface="Articulat"/>
              </a:rPr>
              <a:t>: </a:t>
            </a:r>
          </a:p>
          <a:p>
            <a:pPr marL="647700" lvl="1" indent="-323850" algn="l">
              <a:lnSpc>
                <a:spcPts val="5100"/>
              </a:lnSpc>
              <a:buFont typeface="Arial"/>
              <a:buChar char="•"/>
            </a:pPr>
            <a:r>
              <a:rPr lang="en-US" sz="3000">
                <a:solidFill>
                  <a:srgbClr val="1E003C"/>
                </a:solidFill>
                <a:latin typeface="Articulat"/>
                <a:ea typeface="Articulat"/>
                <a:cs typeface="Articulat"/>
                <a:sym typeface="Articulat"/>
              </a:rPr>
              <a:t>Use Post-it® notes as long as the titles are brief </a:t>
            </a:r>
          </a:p>
          <a:p>
            <a:pPr marL="647700" lvl="1" indent="-323850" algn="l">
              <a:lnSpc>
                <a:spcPts val="5100"/>
              </a:lnSpc>
              <a:buFont typeface="Arial"/>
              <a:buChar char="•"/>
            </a:pPr>
            <a:r>
              <a:rPr lang="en-US" sz="3000">
                <a:solidFill>
                  <a:srgbClr val="1E003C"/>
                </a:solidFill>
                <a:latin typeface="Articulat"/>
                <a:ea typeface="Articulat"/>
                <a:cs typeface="Articulat"/>
                <a:sym typeface="Articulat"/>
              </a:rPr>
              <a:t>Make notes in your manual (on blank pages or in margins) </a:t>
            </a:r>
          </a:p>
          <a:p>
            <a:pPr algn="l">
              <a:lnSpc>
                <a:spcPts val="5100"/>
              </a:lnSpc>
            </a:pPr>
            <a:endParaRPr lang="en-US" sz="3000">
              <a:solidFill>
                <a:srgbClr val="1E003C"/>
              </a:solidFill>
              <a:latin typeface="Articulat"/>
              <a:ea typeface="Articulat"/>
              <a:cs typeface="Articulat"/>
              <a:sym typeface="Articulat"/>
            </a:endParaRPr>
          </a:p>
          <a:p>
            <a:pPr algn="l">
              <a:lnSpc>
                <a:spcPts val="5100"/>
              </a:lnSpc>
            </a:pPr>
            <a:r>
              <a:rPr lang="en-US" sz="3000">
                <a:solidFill>
                  <a:srgbClr val="1E003C"/>
                </a:solidFill>
                <a:latin typeface="Articulat"/>
                <a:ea typeface="Articulat"/>
                <a:cs typeface="Articulat"/>
                <a:sym typeface="Articulat"/>
              </a:rPr>
              <a:t>You will </a:t>
            </a:r>
            <a:r>
              <a:rPr lang="en-US" sz="3000" b="1" i="1" u="sng">
                <a:solidFill>
                  <a:srgbClr val="1E003C"/>
                </a:solidFill>
                <a:latin typeface="Articulat Bold Italics"/>
                <a:ea typeface="Articulat Bold Italics"/>
                <a:cs typeface="Articulat Bold Italics"/>
                <a:sym typeface="Articulat Bold Italics"/>
              </a:rPr>
              <a:t>NOT</a:t>
            </a:r>
            <a:r>
              <a:rPr lang="en-US" sz="3000" i="1">
                <a:solidFill>
                  <a:srgbClr val="1E003C"/>
                </a:solidFill>
                <a:latin typeface="Articulat Italics"/>
                <a:ea typeface="Articulat Italics"/>
                <a:cs typeface="Articulat Italics"/>
                <a:sym typeface="Articulat Italics"/>
              </a:rPr>
              <a:t> </a:t>
            </a:r>
            <a:r>
              <a:rPr lang="en-US" sz="3000">
                <a:solidFill>
                  <a:srgbClr val="1E003C"/>
                </a:solidFill>
                <a:latin typeface="Articulat"/>
                <a:ea typeface="Articulat"/>
                <a:cs typeface="Articulat"/>
                <a:sym typeface="Articulat"/>
              </a:rPr>
              <a:t>be permitted to:</a:t>
            </a:r>
          </a:p>
          <a:p>
            <a:pPr marL="647700" lvl="1" indent="-323850" algn="l">
              <a:lnSpc>
                <a:spcPts val="5100"/>
              </a:lnSpc>
              <a:buFont typeface="Arial"/>
              <a:buChar char="•"/>
            </a:pPr>
            <a:r>
              <a:rPr lang="en-US" sz="3000">
                <a:solidFill>
                  <a:srgbClr val="1E003C"/>
                </a:solidFill>
                <a:latin typeface="Articulat"/>
                <a:ea typeface="Articulat"/>
                <a:cs typeface="Articulat"/>
                <a:sym typeface="Articulat"/>
              </a:rPr>
              <a:t>Add more pages to the manual </a:t>
            </a:r>
          </a:p>
          <a:p>
            <a:pPr algn="l">
              <a:lnSpc>
                <a:spcPts val="5100"/>
              </a:lnSpc>
            </a:pPr>
            <a:endParaRPr lang="en-US" sz="3000">
              <a:solidFill>
                <a:srgbClr val="1E003C"/>
              </a:solidFill>
              <a:latin typeface="Articulat"/>
              <a:ea typeface="Articulat"/>
              <a:cs typeface="Articulat"/>
              <a:sym typeface="Articulat"/>
            </a:endParaRPr>
          </a:p>
          <a:p>
            <a:pPr algn="l">
              <a:lnSpc>
                <a:spcPts val="5100"/>
              </a:lnSpc>
            </a:pPr>
            <a:r>
              <a:rPr lang="en-US" sz="3000">
                <a:solidFill>
                  <a:srgbClr val="1E003C"/>
                </a:solidFill>
                <a:latin typeface="Articulat"/>
                <a:ea typeface="Articulat"/>
                <a:cs typeface="Articulat"/>
                <a:sym typeface="Articulat"/>
              </a:rPr>
              <a:t>You </a:t>
            </a:r>
            <a:r>
              <a:rPr lang="en-US" sz="3000" b="1">
                <a:solidFill>
                  <a:srgbClr val="1E003C"/>
                </a:solidFill>
                <a:latin typeface="Articulat Bold"/>
                <a:ea typeface="Articulat Bold"/>
                <a:cs typeface="Articulat Bold"/>
                <a:sym typeface="Articulat Bold"/>
              </a:rPr>
              <a:t>should</a:t>
            </a:r>
            <a:r>
              <a:rPr lang="en-US" sz="3000">
                <a:solidFill>
                  <a:srgbClr val="1E003C"/>
                </a:solidFill>
                <a:latin typeface="Articulat"/>
                <a:ea typeface="Articulat"/>
                <a:cs typeface="Articulat"/>
                <a:sym typeface="Articulat"/>
              </a:rPr>
              <a:t>: </a:t>
            </a:r>
          </a:p>
          <a:p>
            <a:pPr marL="647700" lvl="1" indent="-323850" algn="l">
              <a:lnSpc>
                <a:spcPts val="5100"/>
              </a:lnSpc>
              <a:buFont typeface="Arial"/>
              <a:buChar char="•"/>
            </a:pPr>
            <a:r>
              <a:rPr lang="en-US" sz="3000">
                <a:solidFill>
                  <a:srgbClr val="1E003C"/>
                </a:solidFill>
                <a:latin typeface="Articulat"/>
                <a:ea typeface="Articulat"/>
                <a:cs typeface="Articulat"/>
                <a:sym typeface="Articulat"/>
              </a:rPr>
              <a:t>Highlight the corresponding content when following your syllabus and the manual references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sp>
        <p:nvSpPr>
          <p:cNvPr id="14" name="Freeform 14"/>
          <p:cNvSpPr/>
          <p:nvPr/>
        </p:nvSpPr>
        <p:spPr>
          <a:xfrm>
            <a:off x="260780" y="8842989"/>
            <a:ext cx="2190385" cy="1226616"/>
          </a:xfrm>
          <a:custGeom>
            <a:avLst/>
            <a:gdLst/>
            <a:ahLst/>
            <a:cxnLst/>
            <a:rect l="l" t="t" r="r" b="b"/>
            <a:pathLst>
              <a:path w="2190385" h="1226616">
                <a:moveTo>
                  <a:pt x="0" y="0"/>
                </a:moveTo>
                <a:lnTo>
                  <a:pt x="2190385" y="0"/>
                </a:lnTo>
                <a:lnTo>
                  <a:pt x="2190385" y="1226616"/>
                </a:lnTo>
                <a:lnTo>
                  <a:pt x="0" y="1226616"/>
                </a:lnTo>
                <a:lnTo>
                  <a:pt x="0" y="0"/>
                </a:lnTo>
                <a:close/>
              </a:path>
            </a:pathLst>
          </a:custGeom>
          <a:blipFill>
            <a:blip r:embed="rId2"/>
            <a:stretch>
              <a:fillRect/>
            </a:stretch>
          </a:blipFill>
        </p:spPr>
        <p:txBody>
          <a:bodyPr/>
          <a:lstStyle/>
          <a:p>
            <a:endParaRPr lang="en-ZA"/>
          </a:p>
        </p:txBody>
      </p:sp>
      <p:sp>
        <p:nvSpPr>
          <p:cNvPr id="15" name="Freeform 15"/>
          <p:cNvSpPr/>
          <p:nvPr/>
        </p:nvSpPr>
        <p:spPr>
          <a:xfrm>
            <a:off x="12053810" y="4378153"/>
            <a:ext cx="5205490" cy="4880147"/>
          </a:xfrm>
          <a:custGeom>
            <a:avLst/>
            <a:gdLst/>
            <a:ahLst/>
            <a:cxnLst/>
            <a:rect l="l" t="t" r="r" b="b"/>
            <a:pathLst>
              <a:path w="5205490" h="4880147">
                <a:moveTo>
                  <a:pt x="0" y="0"/>
                </a:moveTo>
                <a:lnTo>
                  <a:pt x="5205490" y="0"/>
                </a:lnTo>
                <a:lnTo>
                  <a:pt x="5205490" y="4880147"/>
                </a:lnTo>
                <a:lnTo>
                  <a:pt x="0" y="4880147"/>
                </a:lnTo>
                <a:lnTo>
                  <a:pt x="0" y="0"/>
                </a:lnTo>
                <a:close/>
              </a:path>
            </a:pathLst>
          </a:custGeom>
          <a:blipFill>
            <a:blip r:embed="rId3"/>
            <a:stretch>
              <a:fillRect/>
            </a:stretch>
          </a:blipFill>
        </p:spPr>
        <p:txBody>
          <a:bodyPr/>
          <a:lstStyle/>
          <a:p>
            <a:endParaRPr lang="en-ZA"/>
          </a:p>
        </p:txBody>
      </p:sp>
      <p:sp>
        <p:nvSpPr>
          <p:cNvPr id="16" name="TextBox 16"/>
          <p:cNvSpPr txBox="1"/>
          <p:nvPr/>
        </p:nvSpPr>
        <p:spPr>
          <a:xfrm>
            <a:off x="1975158" y="1143000"/>
            <a:ext cx="14337684" cy="1095374"/>
          </a:xfrm>
          <a:prstGeom prst="rect">
            <a:avLst/>
          </a:prstGeom>
        </p:spPr>
        <p:txBody>
          <a:bodyPr lIns="0" tIns="0" rIns="0" bIns="0" rtlCol="0" anchor="t">
            <a:spAutoFit/>
          </a:bodyPr>
          <a:lstStyle/>
          <a:p>
            <a:pPr algn="ctr">
              <a:lnSpc>
                <a:spcPts val="8399"/>
              </a:lnSpc>
            </a:pPr>
            <a:r>
              <a:rPr lang="en-US" sz="7999" b="1" spc="-399">
                <a:solidFill>
                  <a:srgbClr val="1E003C"/>
                </a:solidFill>
                <a:latin typeface="Articulat Bold"/>
                <a:ea typeface="Articulat Bold"/>
                <a:cs typeface="Articulat Bold"/>
                <a:sym typeface="Articulat Bold"/>
              </a:rPr>
              <a:t>If you have a digital manual...</a:t>
            </a:r>
          </a:p>
        </p:txBody>
      </p:sp>
      <p:grpSp>
        <p:nvGrpSpPr>
          <p:cNvPr id="17" name="Group 17"/>
          <p:cNvGrpSpPr/>
          <p:nvPr/>
        </p:nvGrpSpPr>
        <p:grpSpPr>
          <a:xfrm>
            <a:off x="1028700" y="2421244"/>
            <a:ext cx="16230600" cy="6238875"/>
            <a:chOff x="0" y="0"/>
            <a:chExt cx="21640800" cy="8318500"/>
          </a:xfrm>
        </p:grpSpPr>
        <p:sp>
          <p:nvSpPr>
            <p:cNvPr id="18" name="TextBox 18"/>
            <p:cNvSpPr txBox="1"/>
            <p:nvPr/>
          </p:nvSpPr>
          <p:spPr>
            <a:xfrm>
              <a:off x="0" y="-152400"/>
              <a:ext cx="21640800" cy="3352800"/>
            </a:xfrm>
            <a:prstGeom prst="rect">
              <a:avLst/>
            </a:prstGeom>
          </p:spPr>
          <p:txBody>
            <a:bodyPr lIns="0" tIns="0" rIns="0" bIns="0" rtlCol="0" anchor="t">
              <a:spAutoFit/>
            </a:bodyPr>
            <a:lstStyle/>
            <a:p>
              <a:pPr marL="647700" lvl="1" indent="-323850" algn="l">
                <a:lnSpc>
                  <a:spcPts val="5100"/>
                </a:lnSpc>
                <a:buFont typeface="Arial"/>
                <a:buChar char="•"/>
              </a:pPr>
              <a:r>
                <a:rPr lang="en-US" sz="3000">
                  <a:solidFill>
                    <a:srgbClr val="1E003C"/>
                  </a:solidFill>
                  <a:latin typeface="Articulat"/>
                  <a:ea typeface="Articulat"/>
                  <a:cs typeface="Articulat"/>
                  <a:sym typeface="Articulat"/>
                </a:rPr>
                <a:t>You will be able to access your manual in the official exam using the </a:t>
              </a:r>
              <a:r>
                <a:rPr lang="en-US" sz="3000" b="1">
                  <a:solidFill>
                    <a:srgbClr val="1E003C"/>
                  </a:solidFill>
                  <a:latin typeface="Articulat Bold"/>
                  <a:ea typeface="Articulat Bold"/>
                  <a:cs typeface="Articulat Bold"/>
                  <a:sym typeface="Articulat Bold"/>
                </a:rPr>
                <a:t>button</a:t>
              </a:r>
              <a:r>
                <a:rPr lang="en-US" sz="3000">
                  <a:solidFill>
                    <a:srgbClr val="1E003C"/>
                  </a:solidFill>
                  <a:latin typeface="Articulat"/>
                  <a:ea typeface="Articulat"/>
                  <a:cs typeface="Articulat"/>
                  <a:sym typeface="Articulat"/>
                </a:rPr>
                <a:t> on the top left-hand corner that reads “Official Manual” of your exam screen </a:t>
              </a:r>
            </a:p>
            <a:p>
              <a:pPr marL="647700" lvl="1" indent="-323850" algn="l">
                <a:lnSpc>
                  <a:spcPts val="5100"/>
                </a:lnSpc>
                <a:buFont typeface="Arial"/>
                <a:buChar char="•"/>
              </a:pPr>
              <a:r>
                <a:rPr lang="en-US" sz="3000" b="1">
                  <a:solidFill>
                    <a:srgbClr val="1E003C"/>
                  </a:solidFill>
                  <a:latin typeface="Articulat Bold"/>
                  <a:ea typeface="Articulat Bold"/>
                  <a:cs typeface="Articulat Bold"/>
                  <a:sym typeface="Articulat Bold"/>
                </a:rPr>
                <a:t>Anything you have highlighted</a:t>
              </a:r>
              <a:r>
                <a:rPr lang="en-US" sz="3000">
                  <a:solidFill>
                    <a:srgbClr val="1E003C"/>
                  </a:solidFill>
                  <a:latin typeface="Articulat"/>
                  <a:ea typeface="Articulat"/>
                  <a:cs typeface="Articulat"/>
                  <a:sym typeface="Articulat"/>
                </a:rPr>
                <a:t> in your digital manual on the PeopleCert portal will be highlighted in your official exam </a:t>
              </a:r>
            </a:p>
          </p:txBody>
        </p:sp>
        <p:sp>
          <p:nvSpPr>
            <p:cNvPr id="19" name="TextBox 19"/>
            <p:cNvSpPr txBox="1"/>
            <p:nvPr/>
          </p:nvSpPr>
          <p:spPr>
            <a:xfrm>
              <a:off x="0" y="3238500"/>
              <a:ext cx="15150569" cy="5080000"/>
            </a:xfrm>
            <a:prstGeom prst="rect">
              <a:avLst/>
            </a:prstGeom>
          </p:spPr>
          <p:txBody>
            <a:bodyPr lIns="0" tIns="0" rIns="0" bIns="0" rtlCol="0" anchor="t">
              <a:spAutoFit/>
            </a:bodyPr>
            <a:lstStyle/>
            <a:p>
              <a:pPr marL="647700" lvl="1" indent="-323850" algn="l">
                <a:lnSpc>
                  <a:spcPts val="5100"/>
                </a:lnSpc>
                <a:buFont typeface="Arial"/>
                <a:buChar char="•"/>
              </a:pPr>
              <a:r>
                <a:rPr lang="en-US" sz="3000">
                  <a:solidFill>
                    <a:srgbClr val="1E003C"/>
                  </a:solidFill>
                  <a:latin typeface="Articulat"/>
                  <a:ea typeface="Articulat"/>
                  <a:cs typeface="Articulat"/>
                  <a:sym typeface="Articulat"/>
                </a:rPr>
                <a:t>You will still be able to use the </a:t>
              </a:r>
              <a:r>
                <a:rPr lang="en-US" sz="3000" b="1">
                  <a:solidFill>
                    <a:srgbClr val="1E003C"/>
                  </a:solidFill>
                  <a:latin typeface="Articulat Bold"/>
                  <a:ea typeface="Articulat Bold"/>
                  <a:cs typeface="Articulat Bold"/>
                  <a:sym typeface="Articulat Bold"/>
                </a:rPr>
                <a:t>search functionality</a:t>
              </a:r>
              <a:r>
                <a:rPr lang="en-US" sz="3000">
                  <a:solidFill>
                    <a:srgbClr val="1E003C"/>
                  </a:solidFill>
                  <a:latin typeface="Articulat"/>
                  <a:ea typeface="Articulat"/>
                  <a:cs typeface="Articulat"/>
                  <a:sym typeface="Articulat"/>
                </a:rPr>
                <a:t> as you do with your current digital manual </a:t>
              </a:r>
            </a:p>
            <a:p>
              <a:pPr marL="647700" lvl="1" indent="-323850" algn="l">
                <a:lnSpc>
                  <a:spcPts val="5100"/>
                </a:lnSpc>
                <a:buFont typeface="Arial"/>
                <a:buChar char="•"/>
              </a:pPr>
              <a:r>
                <a:rPr lang="en-US" sz="3000">
                  <a:solidFill>
                    <a:srgbClr val="1E003C"/>
                  </a:solidFill>
                  <a:latin typeface="Articulat"/>
                  <a:ea typeface="Articulat"/>
                  <a:cs typeface="Articulat"/>
                  <a:sym typeface="Articulat"/>
                </a:rPr>
                <a:t>You should highlight the corresponding content when following your </a:t>
              </a:r>
              <a:r>
                <a:rPr lang="en-US" sz="3000" b="1">
                  <a:solidFill>
                    <a:srgbClr val="1E003C"/>
                  </a:solidFill>
                  <a:latin typeface="Articulat Bold"/>
                  <a:ea typeface="Articulat Bold"/>
                  <a:cs typeface="Articulat Bold"/>
                  <a:sym typeface="Articulat Bold"/>
                </a:rPr>
                <a:t>syllabus and the manual references</a:t>
              </a:r>
            </a:p>
            <a:p>
              <a:pPr marL="647700" lvl="1" indent="-323850" algn="l">
                <a:lnSpc>
                  <a:spcPts val="5100"/>
                </a:lnSpc>
                <a:buFont typeface="Arial"/>
                <a:buChar char="•"/>
              </a:pPr>
              <a:r>
                <a:rPr lang="en-US" sz="3000">
                  <a:solidFill>
                    <a:srgbClr val="1E003C"/>
                  </a:solidFill>
                  <a:latin typeface="Articulat"/>
                  <a:ea typeface="Articulat"/>
                  <a:cs typeface="Articulat"/>
                  <a:sym typeface="Articulat"/>
                </a:rPr>
                <a:t>You may view your full eBook on a </a:t>
              </a:r>
              <a:r>
                <a:rPr lang="en-US" sz="3000" b="1">
                  <a:solidFill>
                    <a:srgbClr val="1E003C"/>
                  </a:solidFill>
                  <a:latin typeface="Articulat Bold"/>
                  <a:ea typeface="Articulat Bold"/>
                  <a:cs typeface="Articulat Bold"/>
                  <a:sym typeface="Articulat Bold"/>
                </a:rPr>
                <a:t>second portable device</a:t>
              </a:r>
              <a:r>
                <a:rPr lang="en-US" sz="3000">
                  <a:solidFill>
                    <a:srgbClr val="1E003C"/>
                  </a:solidFill>
                  <a:latin typeface="Articulat"/>
                  <a:ea typeface="Articulat"/>
                  <a:cs typeface="Articulat"/>
                  <a:sym typeface="Articulat"/>
                </a:rPr>
                <a:t> such as Smartphones, Tablets, or Laptops </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sp>
        <p:nvSpPr>
          <p:cNvPr id="2" name="Freeform 2"/>
          <p:cNvSpPr/>
          <p:nvPr/>
        </p:nvSpPr>
        <p:spPr>
          <a:xfrm flipH="1">
            <a:off x="-1285489" y="1493820"/>
            <a:ext cx="13222827" cy="8793180"/>
          </a:xfrm>
          <a:custGeom>
            <a:avLst/>
            <a:gdLst/>
            <a:ahLst/>
            <a:cxnLst/>
            <a:rect l="l" t="t" r="r" b="b"/>
            <a:pathLst>
              <a:path w="13222827" h="8793180">
                <a:moveTo>
                  <a:pt x="13222827" y="0"/>
                </a:moveTo>
                <a:lnTo>
                  <a:pt x="0" y="0"/>
                </a:lnTo>
                <a:lnTo>
                  <a:pt x="0" y="8793180"/>
                </a:lnTo>
                <a:lnTo>
                  <a:pt x="13222827" y="8793180"/>
                </a:lnTo>
                <a:lnTo>
                  <a:pt x="13222827" y="0"/>
                </a:lnTo>
                <a:close/>
              </a:path>
            </a:pathLst>
          </a:custGeom>
          <a:blipFill>
            <a:blip r:embed="rId2"/>
            <a:stretch>
              <a:fillRect/>
            </a:stretch>
          </a:blipFill>
        </p:spPr>
        <p:txBody>
          <a:bodyPr/>
          <a:lstStyle/>
          <a:p>
            <a:endParaRPr lang="en-ZA"/>
          </a:p>
        </p:txBody>
      </p:sp>
      <p:grpSp>
        <p:nvGrpSpPr>
          <p:cNvPr id="12" name="Group 12"/>
          <p:cNvGrpSpPr/>
          <p:nvPr/>
        </p:nvGrpSpPr>
        <p:grpSpPr>
          <a:xfrm rot="5400000">
            <a:off x="3299547" y="613308"/>
            <a:ext cx="518563" cy="51856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8F1"/>
            </a:solidFill>
          </p:spPr>
          <p:txBody>
            <a:bodyPr/>
            <a:lstStyle/>
            <a:p>
              <a:endParaRPr lang="en-ZA"/>
            </a:p>
          </p:txBody>
        </p:sp>
        <p:sp>
          <p:nvSpPr>
            <p:cNvPr id="14" name="TextBox 14"/>
            <p:cNvSpPr txBox="1"/>
            <p:nvPr/>
          </p:nvSpPr>
          <p:spPr>
            <a:xfrm>
              <a:off x="76200" y="104775"/>
              <a:ext cx="660400" cy="631825"/>
            </a:xfrm>
            <a:prstGeom prst="rect">
              <a:avLst/>
            </a:prstGeom>
          </p:spPr>
          <p:txBody>
            <a:bodyPr lIns="50800" tIns="50800" rIns="50800" bIns="50800" rtlCol="0" anchor="ctr"/>
            <a:lstStyle/>
            <a:p>
              <a:pPr algn="ctr">
                <a:lnSpc>
                  <a:spcPts val="2200"/>
                </a:lnSpc>
              </a:pPr>
              <a:endParaRPr/>
            </a:p>
          </p:txBody>
        </p:sp>
      </p:grpSp>
      <p:sp>
        <p:nvSpPr>
          <p:cNvPr id="15" name="Freeform 15"/>
          <p:cNvSpPr/>
          <p:nvPr/>
        </p:nvSpPr>
        <p:spPr>
          <a:xfrm>
            <a:off x="260780" y="8842989"/>
            <a:ext cx="2190385" cy="1226616"/>
          </a:xfrm>
          <a:custGeom>
            <a:avLst/>
            <a:gdLst/>
            <a:ahLst/>
            <a:cxnLst/>
            <a:rect l="l" t="t" r="r" b="b"/>
            <a:pathLst>
              <a:path w="2190385" h="1226616">
                <a:moveTo>
                  <a:pt x="0" y="0"/>
                </a:moveTo>
                <a:lnTo>
                  <a:pt x="2190385" y="0"/>
                </a:lnTo>
                <a:lnTo>
                  <a:pt x="2190385" y="1226616"/>
                </a:lnTo>
                <a:lnTo>
                  <a:pt x="0" y="1226616"/>
                </a:lnTo>
                <a:lnTo>
                  <a:pt x="0" y="0"/>
                </a:lnTo>
                <a:close/>
              </a:path>
            </a:pathLst>
          </a:custGeom>
          <a:blipFill>
            <a:blip r:embed="rId3"/>
            <a:stretch>
              <a:fillRect/>
            </a:stretch>
          </a:blipFill>
        </p:spPr>
        <p:txBody>
          <a:bodyPr/>
          <a:lstStyle/>
          <a:p>
            <a:endParaRPr lang="en-ZA"/>
          </a:p>
        </p:txBody>
      </p:sp>
      <p:sp>
        <p:nvSpPr>
          <p:cNvPr id="16" name="Freeform 16"/>
          <p:cNvSpPr/>
          <p:nvPr/>
        </p:nvSpPr>
        <p:spPr>
          <a:xfrm>
            <a:off x="10884357" y="2483750"/>
            <a:ext cx="4961859" cy="6774550"/>
          </a:xfrm>
          <a:custGeom>
            <a:avLst/>
            <a:gdLst/>
            <a:ahLst/>
            <a:cxnLst/>
            <a:rect l="l" t="t" r="r" b="b"/>
            <a:pathLst>
              <a:path w="4961859" h="6774550">
                <a:moveTo>
                  <a:pt x="0" y="0"/>
                </a:moveTo>
                <a:lnTo>
                  <a:pt x="4961859" y="0"/>
                </a:lnTo>
                <a:lnTo>
                  <a:pt x="4961859" y="6774550"/>
                </a:lnTo>
                <a:lnTo>
                  <a:pt x="0" y="6774550"/>
                </a:lnTo>
                <a:lnTo>
                  <a:pt x="0" y="0"/>
                </a:lnTo>
                <a:close/>
              </a:path>
            </a:pathLst>
          </a:custGeom>
          <a:blipFill>
            <a:blip r:embed="rId4"/>
            <a:stretch>
              <a:fillRect/>
            </a:stretch>
          </a:blipFill>
        </p:spPr>
        <p:txBody>
          <a:bodyPr/>
          <a:lstStyle/>
          <a:p>
            <a:endParaRPr lang="en-ZA"/>
          </a:p>
        </p:txBody>
      </p:sp>
      <p:sp>
        <p:nvSpPr>
          <p:cNvPr id="17" name="TextBox 17"/>
          <p:cNvSpPr txBox="1"/>
          <p:nvPr/>
        </p:nvSpPr>
        <p:spPr>
          <a:xfrm>
            <a:off x="9471273" y="1143000"/>
            <a:ext cx="7788027" cy="1095374"/>
          </a:xfrm>
          <a:prstGeom prst="rect">
            <a:avLst/>
          </a:prstGeom>
        </p:spPr>
        <p:txBody>
          <a:bodyPr lIns="0" tIns="0" rIns="0" bIns="0" rtlCol="0" anchor="t">
            <a:spAutoFit/>
          </a:bodyPr>
          <a:lstStyle/>
          <a:p>
            <a:pPr algn="ctr">
              <a:lnSpc>
                <a:spcPts val="8399"/>
              </a:lnSpc>
            </a:pPr>
            <a:r>
              <a:rPr lang="en-US" sz="7999" b="1" spc="-399">
                <a:solidFill>
                  <a:srgbClr val="1E003C"/>
                </a:solidFill>
                <a:latin typeface="Articulat Bold"/>
                <a:ea typeface="Articulat Bold"/>
                <a:cs typeface="Articulat Bold"/>
                <a:sym typeface="Articulat Bold"/>
              </a:rPr>
              <a:t>Key Resources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sp>
        <p:nvSpPr>
          <p:cNvPr id="11" name="Freeform 11"/>
          <p:cNvSpPr/>
          <p:nvPr/>
        </p:nvSpPr>
        <p:spPr>
          <a:xfrm>
            <a:off x="127764" y="8953305"/>
            <a:ext cx="2171001" cy="1226616"/>
          </a:xfrm>
          <a:custGeom>
            <a:avLst/>
            <a:gdLst/>
            <a:ahLst/>
            <a:cxnLst/>
            <a:rect l="l" t="t" r="r" b="b"/>
            <a:pathLst>
              <a:path w="2171001" h="1226616">
                <a:moveTo>
                  <a:pt x="0" y="0"/>
                </a:moveTo>
                <a:lnTo>
                  <a:pt x="2171001" y="0"/>
                </a:lnTo>
                <a:lnTo>
                  <a:pt x="2171001" y="1226615"/>
                </a:lnTo>
                <a:lnTo>
                  <a:pt x="0" y="1226615"/>
                </a:lnTo>
                <a:lnTo>
                  <a:pt x="0" y="0"/>
                </a:lnTo>
                <a:close/>
              </a:path>
            </a:pathLst>
          </a:custGeom>
          <a:blipFill>
            <a:blip r:embed="rId2"/>
            <a:stretch>
              <a:fillRect/>
            </a:stretch>
          </a:blipFill>
        </p:spPr>
        <p:txBody>
          <a:bodyPr/>
          <a:lstStyle/>
          <a:p>
            <a:endParaRPr lang="en-ZA"/>
          </a:p>
        </p:txBody>
      </p:sp>
      <p:sp>
        <p:nvSpPr>
          <p:cNvPr id="12" name="Freeform 12"/>
          <p:cNvSpPr/>
          <p:nvPr/>
        </p:nvSpPr>
        <p:spPr>
          <a:xfrm>
            <a:off x="10171618" y="2526679"/>
            <a:ext cx="6345178" cy="5932741"/>
          </a:xfrm>
          <a:custGeom>
            <a:avLst/>
            <a:gdLst/>
            <a:ahLst/>
            <a:cxnLst/>
            <a:rect l="l" t="t" r="r" b="b"/>
            <a:pathLst>
              <a:path w="6345178" h="5932741">
                <a:moveTo>
                  <a:pt x="0" y="0"/>
                </a:moveTo>
                <a:lnTo>
                  <a:pt x="6345178" y="0"/>
                </a:lnTo>
                <a:lnTo>
                  <a:pt x="6345178" y="5932741"/>
                </a:lnTo>
                <a:lnTo>
                  <a:pt x="0" y="5932741"/>
                </a:lnTo>
                <a:lnTo>
                  <a:pt x="0" y="0"/>
                </a:lnTo>
                <a:close/>
              </a:path>
            </a:pathLst>
          </a:custGeom>
          <a:blipFill>
            <a:blip r:embed="rId3"/>
            <a:stretch>
              <a:fillRect/>
            </a:stretch>
          </a:blipFill>
        </p:spPr>
        <p:txBody>
          <a:bodyPr/>
          <a:lstStyle/>
          <a:p>
            <a:endParaRPr lang="en-ZA"/>
          </a:p>
        </p:txBody>
      </p:sp>
      <p:sp>
        <p:nvSpPr>
          <p:cNvPr id="13" name="TextBox 13"/>
          <p:cNvSpPr txBox="1"/>
          <p:nvPr/>
        </p:nvSpPr>
        <p:spPr>
          <a:xfrm>
            <a:off x="1028700" y="1922830"/>
            <a:ext cx="16230600" cy="950597"/>
          </a:xfrm>
          <a:prstGeom prst="rect">
            <a:avLst/>
          </a:prstGeom>
        </p:spPr>
        <p:txBody>
          <a:bodyPr lIns="0" tIns="0" rIns="0" bIns="0" rtlCol="0" anchor="t">
            <a:spAutoFit/>
          </a:bodyPr>
          <a:lstStyle/>
          <a:p>
            <a:pPr algn="ctr">
              <a:lnSpc>
                <a:spcPts val="7245"/>
              </a:lnSpc>
            </a:pPr>
            <a:r>
              <a:rPr lang="en-US" sz="6900" b="1" spc="-345">
                <a:solidFill>
                  <a:srgbClr val="1E003C"/>
                </a:solidFill>
                <a:latin typeface="Articulat Bold"/>
                <a:ea typeface="Articulat Bold"/>
                <a:cs typeface="Articulat Bold"/>
                <a:sym typeface="Articulat Bold"/>
              </a:rPr>
              <a:t>Glossary of Terms</a:t>
            </a:r>
          </a:p>
        </p:txBody>
      </p:sp>
      <p:sp>
        <p:nvSpPr>
          <p:cNvPr id="14" name="TextBox 14"/>
          <p:cNvSpPr txBox="1"/>
          <p:nvPr/>
        </p:nvSpPr>
        <p:spPr>
          <a:xfrm>
            <a:off x="1028700" y="3864274"/>
            <a:ext cx="8721525" cy="3190875"/>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1E003C"/>
                </a:solidFill>
                <a:latin typeface="Articulat"/>
                <a:ea typeface="Articulat"/>
                <a:cs typeface="Articulat"/>
                <a:sym typeface="Articulat"/>
              </a:rPr>
              <a:t>Please email your tutor for the PRINCE2 Agile Glossary if you do not already have it</a:t>
            </a:r>
          </a:p>
          <a:p>
            <a:pPr marL="647700" lvl="1" indent="-323850" algn="l">
              <a:lnSpc>
                <a:spcPts val="4200"/>
              </a:lnSpc>
              <a:buFont typeface="Arial"/>
              <a:buChar char="•"/>
            </a:pPr>
            <a:r>
              <a:rPr lang="en-US" sz="3000">
                <a:solidFill>
                  <a:srgbClr val="1E003C"/>
                </a:solidFill>
                <a:latin typeface="Articulat"/>
                <a:ea typeface="Articulat"/>
                <a:cs typeface="Articulat"/>
                <a:sym typeface="Articulat"/>
              </a:rPr>
              <a:t>Use this glossary for keyword identification and to make sure you are confident in your knowledge of these terms before your official exam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sp>
        <p:nvSpPr>
          <p:cNvPr id="11" name="Freeform 11"/>
          <p:cNvSpPr/>
          <p:nvPr/>
        </p:nvSpPr>
        <p:spPr>
          <a:xfrm>
            <a:off x="127764" y="8953305"/>
            <a:ext cx="2171001" cy="1226616"/>
          </a:xfrm>
          <a:custGeom>
            <a:avLst/>
            <a:gdLst/>
            <a:ahLst/>
            <a:cxnLst/>
            <a:rect l="l" t="t" r="r" b="b"/>
            <a:pathLst>
              <a:path w="2171001" h="1226616">
                <a:moveTo>
                  <a:pt x="0" y="0"/>
                </a:moveTo>
                <a:lnTo>
                  <a:pt x="2171001" y="0"/>
                </a:lnTo>
                <a:lnTo>
                  <a:pt x="2171001" y="1226615"/>
                </a:lnTo>
                <a:lnTo>
                  <a:pt x="0" y="1226615"/>
                </a:lnTo>
                <a:lnTo>
                  <a:pt x="0" y="0"/>
                </a:lnTo>
                <a:close/>
              </a:path>
            </a:pathLst>
          </a:custGeom>
          <a:blipFill>
            <a:blip r:embed="rId2"/>
            <a:stretch>
              <a:fillRect/>
            </a:stretch>
          </a:blipFill>
        </p:spPr>
        <p:txBody>
          <a:bodyPr/>
          <a:lstStyle/>
          <a:p>
            <a:endParaRPr lang="en-ZA"/>
          </a:p>
        </p:txBody>
      </p:sp>
      <p:sp>
        <p:nvSpPr>
          <p:cNvPr id="12" name="Freeform 12"/>
          <p:cNvSpPr/>
          <p:nvPr/>
        </p:nvSpPr>
        <p:spPr>
          <a:xfrm>
            <a:off x="4083047" y="2476623"/>
            <a:ext cx="10121906" cy="6781677"/>
          </a:xfrm>
          <a:custGeom>
            <a:avLst/>
            <a:gdLst/>
            <a:ahLst/>
            <a:cxnLst/>
            <a:rect l="l" t="t" r="r" b="b"/>
            <a:pathLst>
              <a:path w="10121906" h="6781677">
                <a:moveTo>
                  <a:pt x="0" y="0"/>
                </a:moveTo>
                <a:lnTo>
                  <a:pt x="10121906" y="0"/>
                </a:lnTo>
                <a:lnTo>
                  <a:pt x="10121906" y="6781677"/>
                </a:lnTo>
                <a:lnTo>
                  <a:pt x="0" y="6781677"/>
                </a:lnTo>
                <a:lnTo>
                  <a:pt x="0" y="0"/>
                </a:lnTo>
                <a:close/>
              </a:path>
            </a:pathLst>
          </a:custGeom>
          <a:blipFill>
            <a:blip r:embed="rId3"/>
            <a:stretch>
              <a:fillRect/>
            </a:stretch>
          </a:blipFill>
        </p:spPr>
        <p:txBody>
          <a:bodyPr/>
          <a:lstStyle/>
          <a:p>
            <a:endParaRPr lang="en-ZA"/>
          </a:p>
        </p:txBody>
      </p:sp>
      <p:sp>
        <p:nvSpPr>
          <p:cNvPr id="13" name="TextBox 13"/>
          <p:cNvSpPr txBox="1"/>
          <p:nvPr/>
        </p:nvSpPr>
        <p:spPr>
          <a:xfrm>
            <a:off x="1028700" y="1123950"/>
            <a:ext cx="16230600" cy="950597"/>
          </a:xfrm>
          <a:prstGeom prst="rect">
            <a:avLst/>
          </a:prstGeom>
        </p:spPr>
        <p:txBody>
          <a:bodyPr lIns="0" tIns="0" rIns="0" bIns="0" rtlCol="0" anchor="t">
            <a:spAutoFit/>
          </a:bodyPr>
          <a:lstStyle/>
          <a:p>
            <a:pPr algn="ctr">
              <a:lnSpc>
                <a:spcPts val="7245"/>
              </a:lnSpc>
            </a:pPr>
            <a:r>
              <a:rPr lang="en-US" sz="6900" b="1" spc="-345">
                <a:solidFill>
                  <a:srgbClr val="1E003C"/>
                </a:solidFill>
                <a:latin typeface="Articulat Bold"/>
                <a:ea typeface="Articulat Bold"/>
                <a:cs typeface="Articulat Bold"/>
                <a:sym typeface="Articulat Bold"/>
              </a:rPr>
              <a:t>Tips and Tricks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sp>
        <p:nvSpPr>
          <p:cNvPr id="14" name="Freeform 14"/>
          <p:cNvSpPr/>
          <p:nvPr/>
        </p:nvSpPr>
        <p:spPr>
          <a:xfrm>
            <a:off x="127764" y="8953305"/>
            <a:ext cx="2171001" cy="1226616"/>
          </a:xfrm>
          <a:custGeom>
            <a:avLst/>
            <a:gdLst/>
            <a:ahLst/>
            <a:cxnLst/>
            <a:rect l="l" t="t" r="r" b="b"/>
            <a:pathLst>
              <a:path w="2171001" h="1226616">
                <a:moveTo>
                  <a:pt x="0" y="0"/>
                </a:moveTo>
                <a:lnTo>
                  <a:pt x="2171001" y="0"/>
                </a:lnTo>
                <a:lnTo>
                  <a:pt x="2171001" y="1226615"/>
                </a:lnTo>
                <a:lnTo>
                  <a:pt x="0" y="1226615"/>
                </a:lnTo>
                <a:lnTo>
                  <a:pt x="0" y="0"/>
                </a:lnTo>
                <a:close/>
              </a:path>
            </a:pathLst>
          </a:custGeom>
          <a:blipFill>
            <a:blip r:embed="rId2"/>
            <a:stretch>
              <a:fillRect/>
            </a:stretch>
          </a:blipFill>
        </p:spPr>
        <p:txBody>
          <a:bodyPr/>
          <a:lstStyle/>
          <a:p>
            <a:endParaRPr lang="en-ZA"/>
          </a:p>
        </p:txBody>
      </p:sp>
      <p:sp>
        <p:nvSpPr>
          <p:cNvPr id="16" name="TextBox 16"/>
          <p:cNvSpPr txBox="1"/>
          <p:nvPr/>
        </p:nvSpPr>
        <p:spPr>
          <a:xfrm>
            <a:off x="1028700" y="1123950"/>
            <a:ext cx="16230600" cy="950597"/>
          </a:xfrm>
          <a:prstGeom prst="rect">
            <a:avLst/>
          </a:prstGeom>
        </p:spPr>
        <p:txBody>
          <a:bodyPr lIns="0" tIns="0" rIns="0" bIns="0" rtlCol="0" anchor="t">
            <a:spAutoFit/>
          </a:bodyPr>
          <a:lstStyle/>
          <a:p>
            <a:pPr algn="l">
              <a:lnSpc>
                <a:spcPts val="7245"/>
              </a:lnSpc>
            </a:pPr>
            <a:r>
              <a:rPr lang="en-US" sz="6900" b="1" spc="-345">
                <a:solidFill>
                  <a:srgbClr val="1E003C"/>
                </a:solidFill>
                <a:latin typeface="Articulat Bold"/>
                <a:ea typeface="Articulat Bold"/>
                <a:cs typeface="Articulat Bold"/>
                <a:sym typeface="Articulat Bold"/>
              </a:rPr>
              <a:t>During Your Exam</a:t>
            </a:r>
          </a:p>
        </p:txBody>
      </p:sp>
      <p:sp>
        <p:nvSpPr>
          <p:cNvPr id="17" name="TextBox 17"/>
          <p:cNvSpPr txBox="1"/>
          <p:nvPr/>
        </p:nvSpPr>
        <p:spPr>
          <a:xfrm>
            <a:off x="1028700" y="2038548"/>
            <a:ext cx="13068300" cy="5919569"/>
          </a:xfrm>
          <a:prstGeom prst="rect">
            <a:avLst/>
          </a:prstGeom>
        </p:spPr>
        <p:txBody>
          <a:bodyPr wrap="square" lIns="0" tIns="0" rIns="0" bIns="0" rtlCol="0" anchor="t">
            <a:spAutoFit/>
          </a:bodyPr>
          <a:lstStyle/>
          <a:p>
            <a:pPr marL="647700" lvl="1" indent="-323850" algn="l">
              <a:lnSpc>
                <a:spcPts val="5160"/>
              </a:lnSpc>
              <a:buFont typeface="Arial"/>
              <a:buChar char="•"/>
            </a:pPr>
            <a:r>
              <a:rPr lang="en-US" sz="3000" dirty="0">
                <a:solidFill>
                  <a:srgbClr val="2B2B2A"/>
                </a:solidFill>
                <a:latin typeface="Articulat"/>
                <a:ea typeface="Articulat"/>
                <a:cs typeface="Articulat"/>
                <a:sym typeface="Articulat"/>
              </a:rPr>
              <a:t>Make sure your exam environment is quiet</a:t>
            </a:r>
          </a:p>
          <a:p>
            <a:pPr marL="647700" lvl="1" indent="-323850" algn="l">
              <a:lnSpc>
                <a:spcPts val="5160"/>
              </a:lnSpc>
              <a:buFont typeface="Arial"/>
              <a:buChar char="•"/>
            </a:pPr>
            <a:r>
              <a:rPr lang="en-US" sz="3000" dirty="0">
                <a:solidFill>
                  <a:srgbClr val="2B2B2A"/>
                </a:solidFill>
                <a:latin typeface="Articulat"/>
                <a:ea typeface="Articulat"/>
                <a:cs typeface="Articulat"/>
                <a:sym typeface="Articulat"/>
              </a:rPr>
              <a:t>Do not read the questions out loud </a:t>
            </a:r>
          </a:p>
          <a:p>
            <a:pPr marL="647700" lvl="1" indent="-323850" algn="l">
              <a:lnSpc>
                <a:spcPts val="5160"/>
              </a:lnSpc>
              <a:buFont typeface="Arial"/>
              <a:buChar char="•"/>
            </a:pPr>
            <a:r>
              <a:rPr lang="en-US" sz="3000" dirty="0">
                <a:solidFill>
                  <a:srgbClr val="2B2B2A"/>
                </a:solidFill>
                <a:latin typeface="Articulat"/>
                <a:ea typeface="Articulat"/>
                <a:cs typeface="Articulat"/>
                <a:sym typeface="Articulat"/>
              </a:rPr>
              <a:t>You require a camera (360-degree or embedded) </a:t>
            </a:r>
          </a:p>
          <a:p>
            <a:pPr marL="647700" lvl="1" indent="-323850" algn="l">
              <a:lnSpc>
                <a:spcPts val="5160"/>
              </a:lnSpc>
              <a:buFont typeface="Arial"/>
              <a:buChar char="•"/>
            </a:pPr>
            <a:r>
              <a:rPr lang="en-US" sz="3000" dirty="0">
                <a:solidFill>
                  <a:srgbClr val="2B2B2A"/>
                </a:solidFill>
                <a:latin typeface="Articulat"/>
                <a:ea typeface="Articulat"/>
                <a:cs typeface="Articulat"/>
                <a:sym typeface="Articulat"/>
              </a:rPr>
              <a:t>The door to the room you are in must be visible throughout your exam </a:t>
            </a:r>
          </a:p>
          <a:p>
            <a:pPr algn="l">
              <a:lnSpc>
                <a:spcPts val="5160"/>
              </a:lnSpc>
            </a:pPr>
            <a:r>
              <a:rPr lang="en-US" sz="3000" i="1" dirty="0">
                <a:solidFill>
                  <a:srgbClr val="2B2B2A"/>
                </a:solidFill>
                <a:latin typeface="Articulat Italics"/>
                <a:ea typeface="Articulat Italics"/>
                <a:cs typeface="Articulat Italics"/>
                <a:sym typeface="Articulat Italics"/>
              </a:rPr>
              <a:t>https://www.peoplecert.org/ways-to-get-certified/examshield-guidelines</a:t>
            </a:r>
          </a:p>
          <a:p>
            <a:pPr marL="647700" lvl="1" indent="-323850" algn="l">
              <a:lnSpc>
                <a:spcPts val="5160"/>
              </a:lnSpc>
              <a:buFont typeface="Arial"/>
              <a:buChar char="•"/>
            </a:pPr>
            <a:r>
              <a:rPr lang="en-US" sz="3000" dirty="0">
                <a:solidFill>
                  <a:srgbClr val="2B2B2A"/>
                </a:solidFill>
                <a:latin typeface="Articulat"/>
                <a:ea typeface="Articulat"/>
                <a:cs typeface="Articulat"/>
                <a:sym typeface="Articulat"/>
              </a:rPr>
              <a:t>Try </a:t>
            </a:r>
            <a:r>
              <a:rPr lang="en-US" sz="3000" b="1" i="1" dirty="0">
                <a:solidFill>
                  <a:srgbClr val="2B2B2A"/>
                </a:solidFill>
                <a:latin typeface="Articulat Bold Italics"/>
                <a:ea typeface="Articulat Bold Italics"/>
                <a:cs typeface="Articulat Bold Italics"/>
                <a:sym typeface="Articulat Bold Italics"/>
              </a:rPr>
              <a:t>not </a:t>
            </a:r>
            <a:r>
              <a:rPr lang="en-US" sz="3000" dirty="0">
                <a:solidFill>
                  <a:srgbClr val="2B2B2A"/>
                </a:solidFill>
                <a:latin typeface="Articulat"/>
                <a:ea typeface="Articulat"/>
                <a:cs typeface="Articulat"/>
                <a:sym typeface="Articulat"/>
              </a:rPr>
              <a:t>to use the manual for every question</a:t>
            </a:r>
          </a:p>
          <a:p>
            <a:pPr marL="647700" lvl="1" indent="-323850" algn="l">
              <a:lnSpc>
                <a:spcPts val="5160"/>
              </a:lnSpc>
              <a:buFont typeface="Arial"/>
              <a:buChar char="•"/>
            </a:pPr>
            <a:r>
              <a:rPr lang="en-US" sz="3000" dirty="0">
                <a:solidFill>
                  <a:srgbClr val="2B2B2A"/>
                </a:solidFill>
                <a:latin typeface="Articulat"/>
                <a:ea typeface="Articulat"/>
                <a:cs typeface="Articulat"/>
                <a:sym typeface="Articulat"/>
              </a:rPr>
              <a:t>Keyword identification </a:t>
            </a:r>
          </a:p>
          <a:p>
            <a:pPr marL="647700" lvl="1" indent="-323850" algn="l">
              <a:lnSpc>
                <a:spcPts val="5160"/>
              </a:lnSpc>
              <a:buFont typeface="Arial"/>
              <a:buChar char="•"/>
            </a:pPr>
            <a:r>
              <a:rPr lang="en-US" sz="3000" dirty="0">
                <a:solidFill>
                  <a:srgbClr val="2B2B2A"/>
                </a:solidFill>
                <a:latin typeface="Articulat"/>
                <a:ea typeface="Articulat"/>
                <a:cs typeface="Articulat"/>
                <a:sym typeface="Articulat"/>
              </a:rPr>
              <a:t>Dummy answers </a:t>
            </a:r>
          </a:p>
          <a:p>
            <a:pPr marL="647700" lvl="1" indent="-323850" algn="l">
              <a:lnSpc>
                <a:spcPts val="5160"/>
              </a:lnSpc>
              <a:buFont typeface="Arial"/>
              <a:buChar char="•"/>
            </a:pPr>
            <a:r>
              <a:rPr lang="en-US" sz="3000" dirty="0">
                <a:solidFill>
                  <a:srgbClr val="2B2B2A"/>
                </a:solidFill>
                <a:latin typeface="Articulat"/>
                <a:ea typeface="Articulat"/>
                <a:cs typeface="Articulat"/>
                <a:sym typeface="Articulat"/>
              </a:rPr>
              <a:t>Process of elimination </a:t>
            </a:r>
          </a:p>
        </p:txBody>
      </p:sp>
      <p:sp>
        <p:nvSpPr>
          <p:cNvPr id="18" name="Freeform 15">
            <a:extLst>
              <a:ext uri="{FF2B5EF4-FFF2-40B4-BE49-F238E27FC236}">
                <a16:creationId xmlns:a16="http://schemas.microsoft.com/office/drawing/2014/main" id="{37CED6B4-1BA9-040C-BA9A-252E7CAE7A65}"/>
              </a:ext>
            </a:extLst>
          </p:cNvPr>
          <p:cNvSpPr/>
          <p:nvPr/>
        </p:nvSpPr>
        <p:spPr>
          <a:xfrm>
            <a:off x="7595361" y="1141268"/>
            <a:ext cx="12784622" cy="9465947"/>
          </a:xfrm>
          <a:custGeom>
            <a:avLst/>
            <a:gdLst/>
            <a:ahLst/>
            <a:cxnLst/>
            <a:rect l="l" t="t" r="r" b="b"/>
            <a:pathLst>
              <a:path w="11114823" h="8229600">
                <a:moveTo>
                  <a:pt x="0" y="0"/>
                </a:moveTo>
                <a:lnTo>
                  <a:pt x="11114823" y="0"/>
                </a:lnTo>
                <a:lnTo>
                  <a:pt x="11114823" y="8229600"/>
                </a:lnTo>
                <a:lnTo>
                  <a:pt x="0" y="8229600"/>
                </a:lnTo>
                <a:lnTo>
                  <a:pt x="0" y="0"/>
                </a:lnTo>
                <a:close/>
              </a:path>
            </a:pathLst>
          </a:custGeom>
          <a:blipFill>
            <a:blip r:embed="rId3"/>
            <a:stretch>
              <a:fillRect/>
            </a:stretch>
          </a:blipFill>
        </p:spPr>
        <p:txBody>
          <a:bodyPr/>
          <a:lstStyle/>
          <a:p>
            <a:endParaRPr lang="en-ZA"/>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A1A837C30A6E04E88E253E4521759D6" ma:contentTypeVersion="16" ma:contentTypeDescription="Create a new document." ma:contentTypeScope="" ma:versionID="59708e4b4aa3a380591f8d73222f48f1">
  <xsd:schema xmlns:xsd="http://www.w3.org/2001/XMLSchema" xmlns:xs="http://www.w3.org/2001/XMLSchema" xmlns:p="http://schemas.microsoft.com/office/2006/metadata/properties" xmlns:ns2="f0d8605e-f064-4308-a378-91be967e6d33" xmlns:ns3="5a060ada-f1c1-46c4-b70c-5c89a7f16c4b" targetNamespace="http://schemas.microsoft.com/office/2006/metadata/properties" ma:root="true" ma:fieldsID="7554271b72834023ab4cc81036d10a03" ns2:_="" ns3:_="">
    <xsd:import namespace="f0d8605e-f064-4308-a378-91be967e6d33"/>
    <xsd:import namespace="5a060ada-f1c1-46c4-b70c-5c89a7f16c4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ObjectDetectorVersions" minOccurs="0"/>
                <xsd:element ref="ns2:MediaServiceDateTaken" minOccurs="0"/>
                <xsd:element ref="ns2:lcf76f155ced4ddcb4097134ff3c332f" minOccurs="0"/>
                <xsd:element ref="ns3:TaxCatchAll" minOccurs="0"/>
                <xsd:element ref="ns2:MediaServiceSearchPropertie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d8605e-f064-4308-a378-91be967e6d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1df22750-4ea3-46a9-afa6-d96d2c158fea" ma:termSetId="09814cd3-568e-fe90-9814-8d621ff8fb84" ma:anchorId="fba54fb3-c3e1-fe81-a776-ca4b69148c4d" ma:open="true" ma:isKeyword="false">
      <xsd:complexType>
        <xsd:sequence>
          <xsd:element ref="pc:Terms" minOccurs="0" maxOccurs="1"/>
        </xsd:sequence>
      </xsd:complex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060ada-f1c1-46c4-b70c-5c89a7f16c4b"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97f49dac-73b0-4049-b8b2-23787b642040}" ma:internalName="TaxCatchAll" ma:showField="CatchAllData" ma:web="5a060ada-f1c1-46c4-b70c-5c89a7f16c4b">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0d8605e-f064-4308-a378-91be967e6d33">
      <Terms xmlns="http://schemas.microsoft.com/office/infopath/2007/PartnerControls"/>
    </lcf76f155ced4ddcb4097134ff3c332f>
    <TaxCatchAll xmlns="5a060ada-f1c1-46c4-b70c-5c89a7f16c4b" xsi:nil="true"/>
  </documentManagement>
</p:properties>
</file>

<file path=customXml/itemProps1.xml><?xml version="1.0" encoding="utf-8"?>
<ds:datastoreItem xmlns:ds="http://schemas.openxmlformats.org/officeDocument/2006/customXml" ds:itemID="{42F2957F-01BE-4B78-9C97-78C64ECD23FB}"/>
</file>

<file path=customXml/itemProps2.xml><?xml version="1.0" encoding="utf-8"?>
<ds:datastoreItem xmlns:ds="http://schemas.openxmlformats.org/officeDocument/2006/customXml" ds:itemID="{C8D118FA-CD68-4659-B935-98B57D5783C4}"/>
</file>

<file path=customXml/itemProps3.xml><?xml version="1.0" encoding="utf-8"?>
<ds:datastoreItem xmlns:ds="http://schemas.openxmlformats.org/officeDocument/2006/customXml" ds:itemID="{F3CB06E8-B82C-4045-BCD7-14F6981D31B0}"/>
</file>

<file path=docProps/app.xml><?xml version="1.0" encoding="utf-8"?>
<Properties xmlns="http://schemas.openxmlformats.org/officeDocument/2006/extended-properties" xmlns:vt="http://schemas.openxmlformats.org/officeDocument/2006/docPropsVTypes">
  <TotalTime>3</TotalTime>
  <Words>983</Words>
  <Application>Microsoft Office PowerPoint</Application>
  <PresentationFormat>Custom</PresentationFormat>
  <Paragraphs>77</Paragraphs>
  <Slides>18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Articulat Bold</vt:lpstr>
      <vt:lpstr>Articulat Bold Italics</vt:lpstr>
      <vt:lpstr>Arial</vt:lpstr>
      <vt:lpstr>Canva Sans</vt:lpstr>
      <vt:lpstr>Articulat</vt:lpstr>
      <vt:lpstr>Calibri</vt:lpstr>
      <vt:lpstr>Articulat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31-01-2025 PRINCE2 Agile Practitioner Exam Prep</dc:title>
  <cp:lastModifiedBy>Jasmine De Nobrega</cp:lastModifiedBy>
  <cp:revision>2</cp:revision>
  <dcterms:created xsi:type="dcterms:W3CDTF">2006-08-16T00:00:00Z</dcterms:created>
  <dcterms:modified xsi:type="dcterms:W3CDTF">2025-04-07T12:49:46Z</dcterms:modified>
  <dc:identifier>DAGdq_ZMQS4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0x010100DA1A837C30A6E04E88E253E4521759D6</vt:lpwstr>
  </property>
</Properties>
</file>