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Articulat" panose="020B0604020202020204" charset="0"/>
      <p:regular r:id="rId19"/>
    </p:embeddedFont>
    <p:embeddedFont>
      <p:font typeface="Articulat Bold" panose="020B0604020202020204" charset="0"/>
      <p:regular r:id="rId20"/>
    </p:embeddedFont>
    <p:embeddedFont>
      <p:font typeface="Articulat Italics" panose="020B0604020202020204" charset="0"/>
      <p:regular r:id="rId21"/>
    </p:embeddedFont>
    <p:embeddedFont>
      <p:font typeface="Canva Sans"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66" d="100"/>
          <a:sy n="66" d="100"/>
        </p:scale>
        <p:origin x="2646" y="8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AutoShape 2"/>
          <p:cNvSpPr/>
          <p:nvPr/>
        </p:nvSpPr>
        <p:spPr>
          <a:xfrm>
            <a:off x="1165356" y="6737454"/>
            <a:ext cx="1832891" cy="0"/>
          </a:xfrm>
          <a:prstGeom prst="line">
            <a:avLst/>
          </a:prstGeom>
          <a:ln w="38100" cap="flat">
            <a:solidFill>
              <a:srgbClr val="1E003C"/>
            </a:solidFill>
            <a:prstDash val="solid"/>
            <a:headEnd type="none" w="sm" len="sm"/>
            <a:tailEnd type="arrow" w="med" len="sm"/>
          </a:ln>
        </p:spPr>
        <p:txBody>
          <a:bodyPr/>
          <a:lstStyle/>
          <a:p>
            <a:endParaRPr lang="en-ZA"/>
          </a:p>
        </p:txBody>
      </p:sp>
      <p:sp>
        <p:nvSpPr>
          <p:cNvPr id="3" name="Freeform 3"/>
          <p:cNvSpPr/>
          <p:nvPr/>
        </p:nvSpPr>
        <p:spPr>
          <a:xfrm>
            <a:off x="190598" y="8382662"/>
            <a:ext cx="3099603" cy="1751276"/>
          </a:xfrm>
          <a:custGeom>
            <a:avLst/>
            <a:gdLst/>
            <a:ahLst/>
            <a:cxnLst/>
            <a:rect l="l" t="t" r="r" b="b"/>
            <a:pathLst>
              <a:path w="3099603" h="1751276">
                <a:moveTo>
                  <a:pt x="0" y="0"/>
                </a:moveTo>
                <a:lnTo>
                  <a:pt x="3099604" y="0"/>
                </a:lnTo>
                <a:lnTo>
                  <a:pt x="3099604" y="1751276"/>
                </a:lnTo>
                <a:lnTo>
                  <a:pt x="0" y="1751276"/>
                </a:lnTo>
                <a:lnTo>
                  <a:pt x="0" y="0"/>
                </a:lnTo>
                <a:close/>
              </a:path>
            </a:pathLst>
          </a:custGeom>
          <a:blipFill>
            <a:blip r:embed="rId2"/>
            <a:stretch>
              <a:fillRect/>
            </a:stretch>
          </a:blipFill>
        </p:spPr>
        <p:txBody>
          <a:bodyPr/>
          <a:lstStyle/>
          <a:p>
            <a:endParaRPr lang="en-ZA"/>
          </a:p>
        </p:txBody>
      </p:sp>
      <p:sp>
        <p:nvSpPr>
          <p:cNvPr id="4" name="TextBox 4"/>
          <p:cNvSpPr txBox="1"/>
          <p:nvPr/>
        </p:nvSpPr>
        <p:spPr>
          <a:xfrm>
            <a:off x="1165356" y="7440849"/>
            <a:ext cx="7978644" cy="466725"/>
          </a:xfrm>
          <a:prstGeom prst="rect">
            <a:avLst/>
          </a:prstGeom>
        </p:spPr>
        <p:txBody>
          <a:bodyPr lIns="0" tIns="0" rIns="0" bIns="0" rtlCol="0" anchor="t">
            <a:spAutoFit/>
          </a:bodyPr>
          <a:lstStyle/>
          <a:p>
            <a:pPr marL="0" lvl="0" indent="0" algn="l">
              <a:lnSpc>
                <a:spcPts val="3600"/>
              </a:lnSpc>
            </a:pPr>
            <a:r>
              <a:rPr lang="en-US" sz="3000">
                <a:solidFill>
                  <a:srgbClr val="E93982"/>
                </a:solidFill>
                <a:latin typeface="Articulat"/>
                <a:ea typeface="Articulat"/>
                <a:cs typeface="Articulat"/>
                <a:sym typeface="Articulat"/>
              </a:rPr>
              <a:t>Exam Prep Session</a:t>
            </a:r>
          </a:p>
        </p:txBody>
      </p:sp>
      <p:grpSp>
        <p:nvGrpSpPr>
          <p:cNvPr id="5" name="Group 5"/>
          <p:cNvGrpSpPr/>
          <p:nvPr/>
        </p:nvGrpSpPr>
        <p:grpSpPr>
          <a:xfrm rot="-10800000">
            <a:off x="7523295" y="1910311"/>
            <a:ext cx="9827474" cy="982747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AD1A"/>
            </a:solidFill>
          </p:spPr>
          <p:txBody>
            <a:bodyPr/>
            <a:lstStyle/>
            <a:p>
              <a:endParaRPr lang="en-ZA"/>
            </a:p>
          </p:txBody>
        </p:sp>
        <p:sp>
          <p:nvSpPr>
            <p:cNvPr id="7" name="TextBox 7"/>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8" name="Freeform 8"/>
          <p:cNvSpPr/>
          <p:nvPr/>
        </p:nvSpPr>
        <p:spPr>
          <a:xfrm flipH="1">
            <a:off x="6306416" y="1684465"/>
            <a:ext cx="12871463" cy="8602535"/>
          </a:xfrm>
          <a:custGeom>
            <a:avLst/>
            <a:gdLst/>
            <a:ahLst/>
            <a:cxnLst/>
            <a:rect l="l" t="t" r="r" b="b"/>
            <a:pathLst>
              <a:path w="12871463" h="8602535">
                <a:moveTo>
                  <a:pt x="12871463" y="0"/>
                </a:moveTo>
                <a:lnTo>
                  <a:pt x="0" y="0"/>
                </a:lnTo>
                <a:lnTo>
                  <a:pt x="0" y="8602535"/>
                </a:lnTo>
                <a:lnTo>
                  <a:pt x="12871463" y="8602535"/>
                </a:lnTo>
                <a:lnTo>
                  <a:pt x="12871463" y="0"/>
                </a:lnTo>
                <a:close/>
              </a:path>
            </a:pathLst>
          </a:custGeom>
          <a:blipFill>
            <a:blip r:embed="rId3"/>
            <a:stretch>
              <a:fillRect/>
            </a:stretch>
          </a:blipFill>
        </p:spPr>
        <p:txBody>
          <a:bodyPr/>
          <a:lstStyle/>
          <a:p>
            <a:endParaRPr lang="en-ZA"/>
          </a:p>
        </p:txBody>
      </p:sp>
      <p:sp>
        <p:nvSpPr>
          <p:cNvPr id="18" name="Freeform 18"/>
          <p:cNvSpPr/>
          <p:nvPr/>
        </p:nvSpPr>
        <p:spPr>
          <a:xfrm>
            <a:off x="1013804" y="2324746"/>
            <a:ext cx="3968886" cy="3968886"/>
          </a:xfrm>
          <a:custGeom>
            <a:avLst/>
            <a:gdLst/>
            <a:ahLst/>
            <a:cxnLst/>
            <a:rect l="l" t="t" r="r" b="b"/>
            <a:pathLst>
              <a:path w="3968886" h="3968886">
                <a:moveTo>
                  <a:pt x="0" y="0"/>
                </a:moveTo>
                <a:lnTo>
                  <a:pt x="3968885" y="0"/>
                </a:lnTo>
                <a:lnTo>
                  <a:pt x="3968885" y="3968886"/>
                </a:lnTo>
                <a:lnTo>
                  <a:pt x="0" y="3968886"/>
                </a:lnTo>
                <a:lnTo>
                  <a:pt x="0" y="0"/>
                </a:lnTo>
                <a:close/>
              </a:path>
            </a:pathLst>
          </a:custGeom>
          <a:blipFill>
            <a:blip r:embed="rId4"/>
            <a:stretch>
              <a:fillRect/>
            </a:stretch>
          </a:blipFill>
        </p:spPr>
        <p:txBody>
          <a:bodyPr/>
          <a:lstStyle/>
          <a:p>
            <a:endParaRPr lang="en-ZA"/>
          </a:p>
        </p:txBody>
      </p:sp>
      <p:sp>
        <p:nvSpPr>
          <p:cNvPr id="19" name="TextBox 19"/>
          <p:cNvSpPr txBox="1"/>
          <p:nvPr/>
        </p:nvSpPr>
        <p:spPr>
          <a:xfrm>
            <a:off x="1268399" y="1433262"/>
            <a:ext cx="4436933" cy="466725"/>
          </a:xfrm>
          <a:prstGeom prst="rect">
            <a:avLst/>
          </a:prstGeom>
        </p:spPr>
        <p:txBody>
          <a:bodyPr lIns="0" tIns="0" rIns="0" bIns="0" rtlCol="0" anchor="t">
            <a:spAutoFit/>
          </a:bodyPr>
          <a:lstStyle/>
          <a:p>
            <a:pPr marL="0" lvl="0" indent="0" algn="l">
              <a:lnSpc>
                <a:spcPts val="3600"/>
              </a:lnSpc>
            </a:pPr>
            <a:r>
              <a:rPr lang="en-US" sz="3000">
                <a:solidFill>
                  <a:srgbClr val="1E003C"/>
                </a:solidFill>
                <a:latin typeface="Articulat"/>
                <a:ea typeface="Articulat"/>
                <a:cs typeface="Articulat"/>
                <a:sym typeface="Articulat"/>
              </a:rPr>
              <a:t>www.itonlinelearning.com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683240" y="4740640"/>
            <a:ext cx="13054540" cy="5630659"/>
            <a:chOff x="0" y="0"/>
            <a:chExt cx="1415333" cy="610459"/>
          </a:xfrm>
        </p:grpSpPr>
        <p:sp>
          <p:nvSpPr>
            <p:cNvPr id="3" name="Freeform 3"/>
            <p:cNvSpPr/>
            <p:nvPr/>
          </p:nvSpPr>
          <p:spPr>
            <a:xfrm>
              <a:off x="0" y="0"/>
              <a:ext cx="1415333" cy="610459"/>
            </a:xfrm>
            <a:custGeom>
              <a:avLst/>
              <a:gdLst/>
              <a:ahLst/>
              <a:cxnLst/>
              <a:rect l="l" t="t" r="r" b="b"/>
              <a:pathLst>
                <a:path w="1415333" h="610459">
                  <a:moveTo>
                    <a:pt x="1212133" y="0"/>
                  </a:moveTo>
                  <a:cubicBezTo>
                    <a:pt x="1324357" y="0"/>
                    <a:pt x="1415333" y="136656"/>
                    <a:pt x="1415333" y="305229"/>
                  </a:cubicBezTo>
                  <a:cubicBezTo>
                    <a:pt x="1415333" y="473803"/>
                    <a:pt x="1324357" y="610459"/>
                    <a:pt x="1212133" y="610459"/>
                  </a:cubicBezTo>
                  <a:lnTo>
                    <a:pt x="203200" y="610459"/>
                  </a:lnTo>
                  <a:cubicBezTo>
                    <a:pt x="90976" y="610459"/>
                    <a:pt x="0" y="473803"/>
                    <a:pt x="0" y="305229"/>
                  </a:cubicBezTo>
                  <a:cubicBezTo>
                    <a:pt x="0" y="136656"/>
                    <a:pt x="90976" y="0"/>
                    <a:pt x="203200" y="0"/>
                  </a:cubicBezTo>
                  <a:close/>
                </a:path>
              </a:pathLst>
            </a:custGeom>
            <a:solidFill>
              <a:srgbClr val="59BDB2"/>
            </a:solidFill>
          </p:spPr>
          <p:txBody>
            <a:bodyPr/>
            <a:lstStyle/>
            <a:p>
              <a:endParaRPr lang="en-ZA"/>
            </a:p>
          </p:txBody>
        </p:sp>
        <p:sp>
          <p:nvSpPr>
            <p:cNvPr id="4" name="TextBox 4"/>
            <p:cNvSpPr txBox="1"/>
            <p:nvPr/>
          </p:nvSpPr>
          <p:spPr>
            <a:xfrm>
              <a:off x="0" y="-19050"/>
              <a:ext cx="1415333" cy="629509"/>
            </a:xfrm>
            <a:prstGeom prst="rect">
              <a:avLst/>
            </a:prstGeom>
          </p:spPr>
          <p:txBody>
            <a:bodyPr lIns="41219" tIns="41219" rIns="41219" bIns="41219" rtlCol="0" anchor="ctr"/>
            <a:lstStyle/>
            <a:p>
              <a:pPr algn="ctr">
                <a:lnSpc>
                  <a:spcPts val="1590"/>
                </a:lnSpc>
              </a:pPr>
              <a:endParaRPr/>
            </a:p>
          </p:txBody>
        </p:sp>
      </p:grpSp>
      <p:sp>
        <p:nvSpPr>
          <p:cNvPr id="5" name="TextBox 5"/>
          <p:cNvSpPr txBox="1"/>
          <p:nvPr/>
        </p:nvSpPr>
        <p:spPr>
          <a:xfrm>
            <a:off x="1506013" y="3667125"/>
            <a:ext cx="4676032" cy="1476375"/>
          </a:xfrm>
          <a:prstGeom prst="rect">
            <a:avLst/>
          </a:prstGeom>
        </p:spPr>
        <p:txBody>
          <a:bodyPr lIns="0" tIns="0" rIns="0" bIns="0" rtlCol="0" anchor="t">
            <a:spAutoFit/>
          </a:bodyPr>
          <a:lstStyle/>
          <a:p>
            <a:pPr algn="ctr">
              <a:lnSpc>
                <a:spcPts val="5774"/>
              </a:lnSpc>
            </a:pPr>
            <a:r>
              <a:rPr lang="en-US" sz="5499" b="1" spc="-274">
                <a:solidFill>
                  <a:srgbClr val="1E003C"/>
                </a:solidFill>
                <a:latin typeface="Articulat Bold"/>
                <a:ea typeface="Articulat Bold"/>
                <a:cs typeface="Articulat Bold"/>
                <a:sym typeface="Articulat Bold"/>
              </a:rPr>
              <a:t>Select from List Questions</a:t>
            </a:r>
          </a:p>
        </p:txBody>
      </p:sp>
      <p:sp>
        <p:nvSpPr>
          <p:cNvPr id="6" name="TextBox 6"/>
          <p:cNvSpPr txBox="1"/>
          <p:nvPr/>
        </p:nvSpPr>
        <p:spPr>
          <a:xfrm>
            <a:off x="1595531" y="5461717"/>
            <a:ext cx="4496996" cy="2552700"/>
          </a:xfrm>
          <a:prstGeom prst="rect">
            <a:avLst/>
          </a:prstGeom>
        </p:spPr>
        <p:txBody>
          <a:bodyPr lIns="0" tIns="0" rIns="0" bIns="0" rtlCol="0" anchor="t">
            <a:spAutoFit/>
          </a:bodyPr>
          <a:lstStyle/>
          <a:p>
            <a:pPr algn="ctr">
              <a:lnSpc>
                <a:spcPts val="5100"/>
              </a:lnSpc>
            </a:pPr>
            <a:r>
              <a:rPr lang="en-US" sz="3000">
                <a:solidFill>
                  <a:srgbClr val="1E003C"/>
                </a:solidFill>
                <a:latin typeface="Articulat"/>
                <a:ea typeface="Articulat"/>
                <a:cs typeface="Articulat"/>
                <a:sym typeface="Articulat"/>
              </a:rPr>
              <a:t>5 questions </a:t>
            </a:r>
          </a:p>
          <a:p>
            <a:pPr algn="ctr">
              <a:lnSpc>
                <a:spcPts val="5100"/>
              </a:lnSpc>
            </a:pPr>
            <a:r>
              <a:rPr lang="en-US" sz="3000">
                <a:solidFill>
                  <a:srgbClr val="1E003C"/>
                </a:solidFill>
                <a:latin typeface="Articulat"/>
                <a:ea typeface="Articulat"/>
                <a:cs typeface="Articulat"/>
                <a:sym typeface="Articulat"/>
              </a:rPr>
              <a:t>2 marks each </a:t>
            </a:r>
          </a:p>
          <a:p>
            <a:pPr algn="ctr">
              <a:lnSpc>
                <a:spcPts val="5100"/>
              </a:lnSpc>
            </a:pPr>
            <a:r>
              <a:rPr lang="en-US" sz="3000">
                <a:solidFill>
                  <a:srgbClr val="1E003C"/>
                </a:solidFill>
                <a:latin typeface="Articulat"/>
                <a:ea typeface="Articulat"/>
                <a:cs typeface="Articulat"/>
                <a:sym typeface="Articulat"/>
              </a:rPr>
              <a:t>Select the correct answer from the drop-down list</a:t>
            </a:r>
          </a:p>
        </p:txBody>
      </p:sp>
      <p:sp>
        <p:nvSpPr>
          <p:cNvPr id="7" name="TextBox 7"/>
          <p:cNvSpPr txBox="1"/>
          <p:nvPr/>
        </p:nvSpPr>
        <p:spPr>
          <a:xfrm>
            <a:off x="7535156" y="758825"/>
            <a:ext cx="9448309" cy="8645525"/>
          </a:xfrm>
          <a:prstGeom prst="rect">
            <a:avLst/>
          </a:prstGeom>
        </p:spPr>
        <p:txBody>
          <a:bodyPr lIns="0" tIns="0" rIns="0" bIns="0" rtlCol="0" anchor="t">
            <a:spAutoFit/>
          </a:bodyPr>
          <a:lstStyle/>
          <a:p>
            <a:pPr algn="l">
              <a:lnSpc>
                <a:spcPts val="4299"/>
              </a:lnSpc>
            </a:pPr>
            <a:r>
              <a:rPr lang="en-US" sz="2499" i="1">
                <a:solidFill>
                  <a:srgbClr val="1E003C"/>
                </a:solidFill>
                <a:latin typeface="Articulat Italics"/>
                <a:ea typeface="Articulat Italics"/>
                <a:cs typeface="Articulat Italics"/>
                <a:sym typeface="Articulat Italics"/>
              </a:rPr>
              <a:t>An online retailer is redeveloping their website and is using a linear life cycle. During the project, the retailer requested several improvements to the website which were not in the original specification. The project manager will require technical specifications for the change __________.</a:t>
            </a:r>
          </a:p>
          <a:p>
            <a:pPr algn="l">
              <a:lnSpc>
                <a:spcPts val="4299"/>
              </a:lnSpc>
            </a:pPr>
            <a:r>
              <a:rPr lang="en-US" sz="2499" i="1">
                <a:solidFill>
                  <a:srgbClr val="1E003C"/>
                </a:solidFill>
                <a:latin typeface="Articulat Italics"/>
                <a:ea typeface="Articulat Italics"/>
                <a:cs typeface="Articulat Italics"/>
                <a:sym typeface="Articulat Italics"/>
              </a:rPr>
              <a:t>a. At the point of request</a:t>
            </a:r>
          </a:p>
          <a:p>
            <a:pPr algn="l">
              <a:lnSpc>
                <a:spcPts val="4299"/>
              </a:lnSpc>
            </a:pPr>
            <a:r>
              <a:rPr lang="en-US" sz="2499" i="1">
                <a:solidFill>
                  <a:srgbClr val="1E003C"/>
                </a:solidFill>
                <a:latin typeface="Articulat Italics"/>
                <a:ea typeface="Articulat Italics"/>
                <a:cs typeface="Articulat Italics"/>
                <a:sym typeface="Articulat Italics"/>
              </a:rPr>
              <a:t>b. During the detailed evaluation stage</a:t>
            </a:r>
          </a:p>
          <a:p>
            <a:pPr algn="l">
              <a:lnSpc>
                <a:spcPts val="4299"/>
              </a:lnSpc>
            </a:pPr>
            <a:r>
              <a:rPr lang="en-US" sz="2499" i="1">
                <a:solidFill>
                  <a:srgbClr val="1E003C"/>
                </a:solidFill>
                <a:latin typeface="Articulat Italics"/>
                <a:ea typeface="Articulat Italics"/>
                <a:cs typeface="Articulat Italics"/>
                <a:sym typeface="Articulat Italics"/>
              </a:rPr>
              <a:t>c. During the decision-making stage</a:t>
            </a:r>
          </a:p>
          <a:p>
            <a:pPr algn="l">
              <a:lnSpc>
                <a:spcPts val="4299"/>
              </a:lnSpc>
            </a:pPr>
            <a:r>
              <a:rPr lang="en-US" sz="2499" i="1">
                <a:solidFill>
                  <a:srgbClr val="1E003C"/>
                </a:solidFill>
                <a:latin typeface="Articulat Italics"/>
                <a:ea typeface="Articulat Italics"/>
                <a:cs typeface="Articulat Italics"/>
                <a:sym typeface="Articulat Italics"/>
              </a:rPr>
              <a:t>d. During the recommendation stage</a:t>
            </a:r>
          </a:p>
          <a:p>
            <a:pPr algn="l">
              <a:lnSpc>
                <a:spcPts val="4299"/>
              </a:lnSpc>
            </a:pPr>
            <a:endParaRPr lang="en-US" sz="2499" i="1">
              <a:solidFill>
                <a:srgbClr val="1E003C"/>
              </a:solidFill>
              <a:latin typeface="Articulat Italics"/>
              <a:ea typeface="Articulat Italics"/>
              <a:cs typeface="Articulat Italics"/>
              <a:sym typeface="Articulat Italics"/>
            </a:endParaRPr>
          </a:p>
          <a:p>
            <a:pPr algn="l">
              <a:lnSpc>
                <a:spcPts val="4299"/>
              </a:lnSpc>
            </a:pPr>
            <a:r>
              <a:rPr lang="en-US" sz="2499" i="1">
                <a:solidFill>
                  <a:srgbClr val="1E003C"/>
                </a:solidFill>
                <a:latin typeface="Articulat Italics"/>
                <a:ea typeface="Articulat Italics"/>
                <a:cs typeface="Articulat Italics"/>
                <a:sym typeface="Articulat Italics"/>
              </a:rPr>
              <a:t>The Project Manager insists on all the improvements being logged as a change request to __________.</a:t>
            </a:r>
          </a:p>
          <a:p>
            <a:pPr algn="l">
              <a:lnSpc>
                <a:spcPts val="4299"/>
              </a:lnSpc>
            </a:pPr>
            <a:r>
              <a:rPr lang="en-US" sz="2499" i="1">
                <a:solidFill>
                  <a:srgbClr val="1E003C"/>
                </a:solidFill>
                <a:latin typeface="Articulat Italics"/>
                <a:ea typeface="Articulat Italics"/>
                <a:cs typeface="Articulat Italics"/>
                <a:sym typeface="Articulat Italics"/>
              </a:rPr>
              <a:t>a. Ensure alignment to the project’s scope</a:t>
            </a:r>
          </a:p>
          <a:p>
            <a:pPr algn="l">
              <a:lnSpc>
                <a:spcPts val="4299"/>
              </a:lnSpc>
            </a:pPr>
            <a:r>
              <a:rPr lang="en-US" sz="2499" i="1">
                <a:solidFill>
                  <a:srgbClr val="1E003C"/>
                </a:solidFill>
                <a:latin typeface="Articulat Italics"/>
                <a:ea typeface="Articulat Italics"/>
                <a:cs typeface="Articulat Italics"/>
                <a:sym typeface="Articulat Italics"/>
              </a:rPr>
              <a:t>b. Encourage changes based on user feedback</a:t>
            </a:r>
          </a:p>
          <a:p>
            <a:pPr algn="l">
              <a:lnSpc>
                <a:spcPts val="4299"/>
              </a:lnSpc>
            </a:pPr>
            <a:r>
              <a:rPr lang="en-US" sz="2499" i="1">
                <a:solidFill>
                  <a:srgbClr val="1E003C"/>
                </a:solidFill>
                <a:latin typeface="Articulat Italics"/>
                <a:ea typeface="Articulat Italics"/>
                <a:cs typeface="Articulat Italics"/>
                <a:sym typeface="Articulat Italics"/>
              </a:rPr>
              <a:t>c. Inform stakeholders of project progress</a:t>
            </a:r>
          </a:p>
          <a:p>
            <a:pPr algn="l">
              <a:lnSpc>
                <a:spcPts val="4299"/>
              </a:lnSpc>
            </a:pPr>
            <a:r>
              <a:rPr lang="en-US" sz="2499" i="1">
                <a:solidFill>
                  <a:srgbClr val="1E003C"/>
                </a:solidFill>
                <a:latin typeface="Articulat Italics"/>
                <a:ea typeface="Articulat Italics"/>
                <a:cs typeface="Articulat Italics"/>
                <a:sym typeface="Articulat Italics"/>
              </a:rPr>
              <a:t>d. Redefine implementation timelines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153042" y="2611586"/>
            <a:ext cx="9051902" cy="5063828"/>
            <a:chOff x="0" y="0"/>
            <a:chExt cx="981379" cy="549005"/>
          </a:xfrm>
        </p:grpSpPr>
        <p:sp>
          <p:nvSpPr>
            <p:cNvPr id="3" name="Freeform 3"/>
            <p:cNvSpPr/>
            <p:nvPr/>
          </p:nvSpPr>
          <p:spPr>
            <a:xfrm>
              <a:off x="0" y="0"/>
              <a:ext cx="981379" cy="549005"/>
            </a:xfrm>
            <a:custGeom>
              <a:avLst/>
              <a:gdLst/>
              <a:ahLst/>
              <a:cxnLst/>
              <a:rect l="l" t="t" r="r" b="b"/>
              <a:pathLst>
                <a:path w="981379" h="549005">
                  <a:moveTo>
                    <a:pt x="778179" y="0"/>
                  </a:moveTo>
                  <a:cubicBezTo>
                    <a:pt x="890404" y="0"/>
                    <a:pt x="981379" y="122899"/>
                    <a:pt x="981379" y="274502"/>
                  </a:cubicBezTo>
                  <a:cubicBezTo>
                    <a:pt x="981379" y="426106"/>
                    <a:pt x="890404" y="549005"/>
                    <a:pt x="778179" y="549005"/>
                  </a:cubicBezTo>
                  <a:lnTo>
                    <a:pt x="203200" y="549005"/>
                  </a:lnTo>
                  <a:cubicBezTo>
                    <a:pt x="90976" y="549005"/>
                    <a:pt x="0" y="426106"/>
                    <a:pt x="0" y="274502"/>
                  </a:cubicBezTo>
                  <a:cubicBezTo>
                    <a:pt x="0" y="122899"/>
                    <a:pt x="90976" y="0"/>
                    <a:pt x="203200" y="0"/>
                  </a:cubicBezTo>
                  <a:close/>
                </a:path>
              </a:pathLst>
            </a:custGeom>
            <a:solidFill>
              <a:srgbClr val="1E003C"/>
            </a:solidFill>
          </p:spPr>
          <p:txBody>
            <a:bodyPr/>
            <a:lstStyle/>
            <a:p>
              <a:endParaRPr lang="en-ZA"/>
            </a:p>
          </p:txBody>
        </p:sp>
        <p:sp>
          <p:nvSpPr>
            <p:cNvPr id="4" name="TextBox 4"/>
            <p:cNvSpPr txBox="1"/>
            <p:nvPr/>
          </p:nvSpPr>
          <p:spPr>
            <a:xfrm>
              <a:off x="0" y="-19050"/>
              <a:ext cx="981379" cy="568055"/>
            </a:xfrm>
            <a:prstGeom prst="rect">
              <a:avLst/>
            </a:prstGeom>
          </p:spPr>
          <p:txBody>
            <a:bodyPr lIns="41219" tIns="41219" rIns="41219" bIns="41219" rtlCol="0" anchor="ctr"/>
            <a:lstStyle/>
            <a:p>
              <a:pPr algn="ctr">
                <a:lnSpc>
                  <a:spcPts val="1590"/>
                </a:lnSpc>
              </a:pPr>
              <a:endParaRPr/>
            </a:p>
          </p:txBody>
        </p:sp>
      </p:grpSp>
      <p:grpSp>
        <p:nvGrpSpPr>
          <p:cNvPr id="5" name="Group 5"/>
          <p:cNvGrpSpPr/>
          <p:nvPr/>
        </p:nvGrpSpPr>
        <p:grpSpPr>
          <a:xfrm>
            <a:off x="0" y="5143500"/>
            <a:ext cx="18288000" cy="5146748"/>
            <a:chOff x="0" y="0"/>
            <a:chExt cx="4816593" cy="1355522"/>
          </a:xfrm>
        </p:grpSpPr>
        <p:sp>
          <p:nvSpPr>
            <p:cNvPr id="6" name="Freeform 6"/>
            <p:cNvSpPr/>
            <p:nvPr/>
          </p:nvSpPr>
          <p:spPr>
            <a:xfrm>
              <a:off x="0" y="0"/>
              <a:ext cx="4816592" cy="1355522"/>
            </a:xfrm>
            <a:custGeom>
              <a:avLst/>
              <a:gdLst/>
              <a:ahLst/>
              <a:cxnLst/>
              <a:rect l="l" t="t" r="r" b="b"/>
              <a:pathLst>
                <a:path w="4816592" h="1355522">
                  <a:moveTo>
                    <a:pt x="0" y="0"/>
                  </a:moveTo>
                  <a:lnTo>
                    <a:pt x="4816592" y="0"/>
                  </a:lnTo>
                  <a:lnTo>
                    <a:pt x="4816592" y="1355522"/>
                  </a:lnTo>
                  <a:lnTo>
                    <a:pt x="0" y="1355522"/>
                  </a:lnTo>
                  <a:close/>
                </a:path>
              </a:pathLst>
            </a:custGeom>
            <a:solidFill>
              <a:srgbClr val="1E003C"/>
            </a:solidFill>
          </p:spPr>
          <p:txBody>
            <a:bodyPr/>
            <a:lstStyle/>
            <a:p>
              <a:endParaRPr lang="en-ZA"/>
            </a:p>
          </p:txBody>
        </p:sp>
        <p:sp>
          <p:nvSpPr>
            <p:cNvPr id="7" name="TextBox 7"/>
            <p:cNvSpPr txBox="1"/>
            <p:nvPr/>
          </p:nvSpPr>
          <p:spPr>
            <a:xfrm>
              <a:off x="0" y="28575"/>
              <a:ext cx="4816593" cy="1326947"/>
            </a:xfrm>
            <a:prstGeom prst="rect">
              <a:avLst/>
            </a:prstGeom>
          </p:spPr>
          <p:txBody>
            <a:bodyPr lIns="50800" tIns="50800" rIns="50800" bIns="50800" rtlCol="0" anchor="ctr"/>
            <a:lstStyle/>
            <a:p>
              <a:pPr algn="ctr">
                <a:lnSpc>
                  <a:spcPts val="2200"/>
                </a:lnSpc>
              </a:pPr>
              <a:endParaRPr/>
            </a:p>
          </p:txBody>
        </p:sp>
      </p:grpSp>
      <p:grpSp>
        <p:nvGrpSpPr>
          <p:cNvPr id="8" name="Group 8"/>
          <p:cNvGrpSpPr/>
          <p:nvPr/>
        </p:nvGrpSpPr>
        <p:grpSpPr>
          <a:xfrm rot="-5400000">
            <a:off x="10582435" y="2611586"/>
            <a:ext cx="9051902" cy="5063828"/>
            <a:chOff x="0" y="0"/>
            <a:chExt cx="981379" cy="549005"/>
          </a:xfrm>
        </p:grpSpPr>
        <p:sp>
          <p:nvSpPr>
            <p:cNvPr id="9" name="Freeform 9"/>
            <p:cNvSpPr/>
            <p:nvPr/>
          </p:nvSpPr>
          <p:spPr>
            <a:xfrm>
              <a:off x="0" y="0"/>
              <a:ext cx="981379" cy="549005"/>
            </a:xfrm>
            <a:custGeom>
              <a:avLst/>
              <a:gdLst/>
              <a:ahLst/>
              <a:cxnLst/>
              <a:rect l="l" t="t" r="r" b="b"/>
              <a:pathLst>
                <a:path w="981379" h="549005">
                  <a:moveTo>
                    <a:pt x="778179" y="0"/>
                  </a:moveTo>
                  <a:cubicBezTo>
                    <a:pt x="890404" y="0"/>
                    <a:pt x="981379" y="122899"/>
                    <a:pt x="981379" y="274502"/>
                  </a:cubicBezTo>
                  <a:cubicBezTo>
                    <a:pt x="981379" y="426106"/>
                    <a:pt x="890404" y="549005"/>
                    <a:pt x="778179" y="549005"/>
                  </a:cubicBezTo>
                  <a:lnTo>
                    <a:pt x="203200" y="549005"/>
                  </a:lnTo>
                  <a:cubicBezTo>
                    <a:pt x="90976" y="549005"/>
                    <a:pt x="0" y="426106"/>
                    <a:pt x="0" y="274502"/>
                  </a:cubicBezTo>
                  <a:cubicBezTo>
                    <a:pt x="0" y="122899"/>
                    <a:pt x="90976" y="0"/>
                    <a:pt x="203200" y="0"/>
                  </a:cubicBezTo>
                  <a:close/>
                </a:path>
              </a:pathLst>
            </a:custGeom>
            <a:solidFill>
              <a:srgbClr val="F8F8F1"/>
            </a:solidFill>
          </p:spPr>
          <p:txBody>
            <a:bodyPr/>
            <a:lstStyle/>
            <a:p>
              <a:endParaRPr lang="en-ZA"/>
            </a:p>
          </p:txBody>
        </p:sp>
        <p:sp>
          <p:nvSpPr>
            <p:cNvPr id="10" name="TextBox 10"/>
            <p:cNvSpPr txBox="1"/>
            <p:nvPr/>
          </p:nvSpPr>
          <p:spPr>
            <a:xfrm>
              <a:off x="0" y="-19050"/>
              <a:ext cx="981379" cy="568055"/>
            </a:xfrm>
            <a:prstGeom prst="rect">
              <a:avLst/>
            </a:prstGeom>
          </p:spPr>
          <p:txBody>
            <a:bodyPr lIns="41219" tIns="41219" rIns="41219" bIns="41219" rtlCol="0" anchor="ctr"/>
            <a:lstStyle/>
            <a:p>
              <a:pPr algn="ctr">
                <a:lnSpc>
                  <a:spcPts val="1590"/>
                </a:lnSpc>
              </a:pPr>
              <a:endParaRPr/>
            </a:p>
          </p:txBody>
        </p:sp>
      </p:grpSp>
      <p:sp>
        <p:nvSpPr>
          <p:cNvPr id="11" name="Freeform 11"/>
          <p:cNvSpPr/>
          <p:nvPr/>
        </p:nvSpPr>
        <p:spPr>
          <a:xfrm>
            <a:off x="4923891" y="2250970"/>
            <a:ext cx="2268197" cy="799539"/>
          </a:xfrm>
          <a:custGeom>
            <a:avLst/>
            <a:gdLst/>
            <a:ahLst/>
            <a:cxnLst/>
            <a:rect l="l" t="t" r="r" b="b"/>
            <a:pathLst>
              <a:path w="2268197" h="799539">
                <a:moveTo>
                  <a:pt x="0" y="0"/>
                </a:moveTo>
                <a:lnTo>
                  <a:pt x="2268197" y="0"/>
                </a:lnTo>
                <a:lnTo>
                  <a:pt x="2268197" y="799539"/>
                </a:lnTo>
                <a:lnTo>
                  <a:pt x="0" y="7995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sp>
        <p:nvSpPr>
          <p:cNvPr id="12" name="TextBox 12"/>
          <p:cNvSpPr txBox="1"/>
          <p:nvPr/>
        </p:nvSpPr>
        <p:spPr>
          <a:xfrm>
            <a:off x="7421577" y="1795077"/>
            <a:ext cx="9837723" cy="1587500"/>
          </a:xfrm>
          <a:prstGeom prst="rect">
            <a:avLst/>
          </a:prstGeom>
        </p:spPr>
        <p:txBody>
          <a:bodyPr lIns="0" tIns="0" rIns="0" bIns="0" rtlCol="0" anchor="t">
            <a:spAutoFit/>
          </a:bodyPr>
          <a:lstStyle/>
          <a:p>
            <a:pPr algn="l">
              <a:lnSpc>
                <a:spcPts val="4299"/>
              </a:lnSpc>
            </a:pPr>
            <a:r>
              <a:rPr lang="en-US" sz="2499" i="1">
                <a:solidFill>
                  <a:srgbClr val="1E003C"/>
                </a:solidFill>
                <a:latin typeface="Articulat Italics"/>
                <a:ea typeface="Articulat Italics"/>
                <a:cs typeface="Articulat Italics"/>
                <a:sym typeface="Articulat Italics"/>
              </a:rPr>
              <a:t>You have received a change request during a project that you are managing. List two pieces of information that you would require during the detailed evaluation stage of the change control process. </a:t>
            </a:r>
          </a:p>
        </p:txBody>
      </p:sp>
      <p:sp>
        <p:nvSpPr>
          <p:cNvPr id="13" name="TextBox 13"/>
          <p:cNvSpPr txBox="1"/>
          <p:nvPr/>
        </p:nvSpPr>
        <p:spPr>
          <a:xfrm>
            <a:off x="1028700" y="1380735"/>
            <a:ext cx="4676032" cy="1476375"/>
          </a:xfrm>
          <a:prstGeom prst="rect">
            <a:avLst/>
          </a:prstGeom>
        </p:spPr>
        <p:txBody>
          <a:bodyPr lIns="0" tIns="0" rIns="0" bIns="0" rtlCol="0" anchor="t">
            <a:spAutoFit/>
          </a:bodyPr>
          <a:lstStyle/>
          <a:p>
            <a:pPr algn="ctr">
              <a:lnSpc>
                <a:spcPts val="5774"/>
              </a:lnSpc>
            </a:pPr>
            <a:r>
              <a:rPr lang="en-US" sz="5499" b="1" spc="-274">
                <a:solidFill>
                  <a:srgbClr val="F8F8F1"/>
                </a:solidFill>
                <a:latin typeface="Articulat Bold"/>
                <a:ea typeface="Articulat Bold"/>
                <a:cs typeface="Articulat Bold"/>
                <a:sym typeface="Articulat Bold"/>
              </a:rPr>
              <a:t>Short Response</a:t>
            </a:r>
          </a:p>
        </p:txBody>
      </p:sp>
      <p:sp>
        <p:nvSpPr>
          <p:cNvPr id="14" name="TextBox 14"/>
          <p:cNvSpPr txBox="1"/>
          <p:nvPr/>
        </p:nvSpPr>
        <p:spPr>
          <a:xfrm>
            <a:off x="1118218" y="3012409"/>
            <a:ext cx="4496996" cy="1905000"/>
          </a:xfrm>
          <a:prstGeom prst="rect">
            <a:avLst/>
          </a:prstGeom>
        </p:spPr>
        <p:txBody>
          <a:bodyPr lIns="0" tIns="0" rIns="0" bIns="0" rtlCol="0" anchor="t">
            <a:spAutoFit/>
          </a:bodyPr>
          <a:lstStyle/>
          <a:p>
            <a:pPr algn="ctr">
              <a:lnSpc>
                <a:spcPts val="5100"/>
              </a:lnSpc>
            </a:pPr>
            <a:r>
              <a:rPr lang="en-US" sz="3000">
                <a:solidFill>
                  <a:srgbClr val="F8F8F1"/>
                </a:solidFill>
                <a:latin typeface="Articulat"/>
                <a:ea typeface="Articulat"/>
                <a:cs typeface="Articulat"/>
                <a:sym typeface="Articulat"/>
              </a:rPr>
              <a:t>5 questions </a:t>
            </a:r>
          </a:p>
          <a:p>
            <a:pPr algn="ctr">
              <a:lnSpc>
                <a:spcPts val="5100"/>
              </a:lnSpc>
            </a:pPr>
            <a:r>
              <a:rPr lang="en-US" sz="3000">
                <a:solidFill>
                  <a:srgbClr val="F8F8F1"/>
                </a:solidFill>
                <a:latin typeface="Articulat"/>
                <a:ea typeface="Articulat"/>
                <a:cs typeface="Articulat"/>
                <a:sym typeface="Articulat"/>
              </a:rPr>
              <a:t>2 marks each </a:t>
            </a:r>
          </a:p>
          <a:p>
            <a:pPr algn="ctr">
              <a:lnSpc>
                <a:spcPts val="5100"/>
              </a:lnSpc>
            </a:pPr>
            <a:r>
              <a:rPr lang="en-US" sz="3000">
                <a:solidFill>
                  <a:srgbClr val="F8F8F1"/>
                </a:solidFill>
                <a:latin typeface="Articulat"/>
                <a:ea typeface="Articulat"/>
                <a:cs typeface="Articulat"/>
                <a:sym typeface="Articulat"/>
              </a:rPr>
              <a:t>Type out your answer</a:t>
            </a:r>
          </a:p>
        </p:txBody>
      </p:sp>
      <p:sp>
        <p:nvSpPr>
          <p:cNvPr id="15" name="TextBox 15"/>
          <p:cNvSpPr txBox="1"/>
          <p:nvPr/>
        </p:nvSpPr>
        <p:spPr>
          <a:xfrm>
            <a:off x="12770370" y="5216703"/>
            <a:ext cx="4676032" cy="1476375"/>
          </a:xfrm>
          <a:prstGeom prst="rect">
            <a:avLst/>
          </a:prstGeom>
        </p:spPr>
        <p:txBody>
          <a:bodyPr lIns="0" tIns="0" rIns="0" bIns="0" rtlCol="0" anchor="t">
            <a:spAutoFit/>
          </a:bodyPr>
          <a:lstStyle/>
          <a:p>
            <a:pPr algn="ctr">
              <a:lnSpc>
                <a:spcPts val="5774"/>
              </a:lnSpc>
            </a:pPr>
            <a:r>
              <a:rPr lang="en-US" sz="5499" b="1" spc="-274">
                <a:solidFill>
                  <a:srgbClr val="1E003C"/>
                </a:solidFill>
                <a:latin typeface="Articulat Bold"/>
                <a:ea typeface="Articulat Bold"/>
                <a:cs typeface="Articulat Bold"/>
                <a:sym typeface="Articulat Bold"/>
              </a:rPr>
              <a:t>Long </a:t>
            </a:r>
          </a:p>
          <a:p>
            <a:pPr algn="ctr">
              <a:lnSpc>
                <a:spcPts val="5774"/>
              </a:lnSpc>
            </a:pPr>
            <a:r>
              <a:rPr lang="en-US" sz="5499" b="1" spc="-274">
                <a:solidFill>
                  <a:srgbClr val="1E003C"/>
                </a:solidFill>
                <a:latin typeface="Articulat Bold"/>
                <a:ea typeface="Articulat Bold"/>
                <a:cs typeface="Articulat Bold"/>
                <a:sym typeface="Articulat Bold"/>
              </a:rPr>
              <a:t>Response</a:t>
            </a:r>
          </a:p>
        </p:txBody>
      </p:sp>
      <p:sp>
        <p:nvSpPr>
          <p:cNvPr id="16" name="TextBox 16"/>
          <p:cNvSpPr txBox="1"/>
          <p:nvPr/>
        </p:nvSpPr>
        <p:spPr>
          <a:xfrm>
            <a:off x="12859888" y="6848378"/>
            <a:ext cx="4496996" cy="1905000"/>
          </a:xfrm>
          <a:prstGeom prst="rect">
            <a:avLst/>
          </a:prstGeom>
        </p:spPr>
        <p:txBody>
          <a:bodyPr lIns="0" tIns="0" rIns="0" bIns="0" rtlCol="0" anchor="t">
            <a:spAutoFit/>
          </a:bodyPr>
          <a:lstStyle/>
          <a:p>
            <a:pPr algn="ctr">
              <a:lnSpc>
                <a:spcPts val="5100"/>
              </a:lnSpc>
            </a:pPr>
            <a:r>
              <a:rPr lang="en-US" sz="3000">
                <a:solidFill>
                  <a:srgbClr val="1E003C"/>
                </a:solidFill>
                <a:latin typeface="Articulat"/>
                <a:ea typeface="Articulat"/>
                <a:cs typeface="Articulat"/>
                <a:sym typeface="Articulat"/>
              </a:rPr>
              <a:t>10 questions </a:t>
            </a:r>
          </a:p>
          <a:p>
            <a:pPr algn="ctr">
              <a:lnSpc>
                <a:spcPts val="5100"/>
              </a:lnSpc>
            </a:pPr>
            <a:r>
              <a:rPr lang="en-US" sz="3000">
                <a:solidFill>
                  <a:srgbClr val="1E003C"/>
                </a:solidFill>
                <a:latin typeface="Articulat"/>
                <a:ea typeface="Articulat"/>
                <a:cs typeface="Articulat"/>
                <a:sym typeface="Articulat"/>
              </a:rPr>
              <a:t>5 marks each </a:t>
            </a:r>
          </a:p>
          <a:p>
            <a:pPr algn="ctr">
              <a:lnSpc>
                <a:spcPts val="5100"/>
              </a:lnSpc>
            </a:pPr>
            <a:r>
              <a:rPr lang="en-US" sz="3000">
                <a:solidFill>
                  <a:srgbClr val="1E003C"/>
                </a:solidFill>
                <a:latin typeface="Articulat"/>
                <a:ea typeface="Articulat"/>
                <a:cs typeface="Articulat"/>
                <a:sym typeface="Articulat"/>
              </a:rPr>
              <a:t>Type out your answer</a:t>
            </a:r>
          </a:p>
        </p:txBody>
      </p:sp>
      <p:sp>
        <p:nvSpPr>
          <p:cNvPr id="17" name="TextBox 17"/>
          <p:cNvSpPr txBox="1"/>
          <p:nvPr/>
        </p:nvSpPr>
        <p:spPr>
          <a:xfrm>
            <a:off x="840996" y="5548353"/>
            <a:ext cx="11166772" cy="2673350"/>
          </a:xfrm>
          <a:prstGeom prst="rect">
            <a:avLst/>
          </a:prstGeom>
        </p:spPr>
        <p:txBody>
          <a:bodyPr lIns="0" tIns="0" rIns="0" bIns="0" rtlCol="0" anchor="t">
            <a:spAutoFit/>
          </a:bodyPr>
          <a:lstStyle/>
          <a:p>
            <a:pPr algn="l">
              <a:lnSpc>
                <a:spcPts val="4299"/>
              </a:lnSpc>
            </a:pPr>
            <a:r>
              <a:rPr lang="en-US" sz="2499" i="1" dirty="0">
                <a:solidFill>
                  <a:srgbClr val="F8F8F1"/>
                </a:solidFill>
                <a:latin typeface="Articulat Italics"/>
                <a:ea typeface="Articulat Italics"/>
                <a:cs typeface="Articulat Italics"/>
                <a:sym typeface="Articulat Italics"/>
              </a:rPr>
              <a:t>A software company is creating a new mobile application. They are exploring the options of using a linear life cycle versus an iterative life cycle. What considerations should they give to how the risk management process in the identification stage will differ between these life cycles? Your response should consider: </a:t>
            </a:r>
          </a:p>
        </p:txBody>
      </p:sp>
      <p:sp>
        <p:nvSpPr>
          <p:cNvPr id="18" name="TextBox 18"/>
          <p:cNvSpPr txBox="1"/>
          <p:nvPr/>
        </p:nvSpPr>
        <p:spPr>
          <a:xfrm>
            <a:off x="840996" y="8213725"/>
            <a:ext cx="11929374" cy="1044575"/>
          </a:xfrm>
          <a:prstGeom prst="rect">
            <a:avLst/>
          </a:prstGeom>
        </p:spPr>
        <p:txBody>
          <a:bodyPr lIns="0" tIns="0" rIns="0" bIns="0" rtlCol="0" anchor="t">
            <a:spAutoFit/>
          </a:bodyPr>
          <a:lstStyle/>
          <a:p>
            <a:pPr marL="539749" lvl="1" indent="-269875" algn="l">
              <a:lnSpc>
                <a:spcPts val="4299"/>
              </a:lnSpc>
              <a:buFont typeface="Arial"/>
              <a:buChar char="•"/>
            </a:pPr>
            <a:r>
              <a:rPr lang="en-US" sz="2499" i="1" dirty="0">
                <a:solidFill>
                  <a:srgbClr val="F8F8F1"/>
                </a:solidFill>
                <a:latin typeface="Articulat Italics"/>
                <a:ea typeface="Articulat Italics"/>
                <a:cs typeface="Articulat Italics"/>
                <a:sym typeface="Articulat Italics"/>
              </a:rPr>
              <a:t>The differences between the identification stages in iterative &amp; linear life cycles </a:t>
            </a:r>
          </a:p>
          <a:p>
            <a:pPr marL="539749" lvl="1" indent="-269875" algn="l">
              <a:lnSpc>
                <a:spcPts val="4299"/>
              </a:lnSpc>
              <a:buFont typeface="Arial"/>
              <a:buChar char="•"/>
            </a:pPr>
            <a:r>
              <a:rPr lang="en-US" sz="2499" i="1" dirty="0">
                <a:solidFill>
                  <a:srgbClr val="F8F8F1"/>
                </a:solidFill>
                <a:latin typeface="Articulat Italics"/>
                <a:ea typeface="Articulat Italics"/>
                <a:cs typeface="Articulat Italics"/>
                <a:sym typeface="Articulat Italics"/>
              </a:rPr>
              <a:t>The advantages and disadvantages of both approaches</a:t>
            </a:r>
          </a:p>
        </p:txBody>
      </p:sp>
      <p:sp>
        <p:nvSpPr>
          <p:cNvPr id="19" name="Freeform 19"/>
          <p:cNvSpPr/>
          <p:nvPr/>
        </p:nvSpPr>
        <p:spPr>
          <a:xfrm rot="-10800000">
            <a:off x="11206340" y="6014144"/>
            <a:ext cx="2268197" cy="799539"/>
          </a:xfrm>
          <a:custGeom>
            <a:avLst/>
            <a:gdLst/>
            <a:ahLst/>
            <a:cxnLst/>
            <a:rect l="l" t="t" r="r" b="b"/>
            <a:pathLst>
              <a:path w="2268197" h="799539">
                <a:moveTo>
                  <a:pt x="0" y="0"/>
                </a:moveTo>
                <a:lnTo>
                  <a:pt x="2268197" y="0"/>
                </a:lnTo>
                <a:lnTo>
                  <a:pt x="2268197" y="799540"/>
                </a:lnTo>
                <a:lnTo>
                  <a:pt x="0" y="7995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ZA"/>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2990570" y="2012636"/>
            <a:ext cx="12306860" cy="7245664"/>
          </a:xfrm>
          <a:custGeom>
            <a:avLst/>
            <a:gdLst/>
            <a:ahLst/>
            <a:cxnLst/>
            <a:rect l="l" t="t" r="r" b="b"/>
            <a:pathLst>
              <a:path w="12306860" h="7245664">
                <a:moveTo>
                  <a:pt x="0" y="0"/>
                </a:moveTo>
                <a:lnTo>
                  <a:pt x="12306860" y="0"/>
                </a:lnTo>
                <a:lnTo>
                  <a:pt x="12306860" y="7245664"/>
                </a:lnTo>
                <a:lnTo>
                  <a:pt x="0" y="7245664"/>
                </a:lnTo>
                <a:lnTo>
                  <a:pt x="0" y="0"/>
                </a:lnTo>
                <a:close/>
              </a:path>
            </a:pathLst>
          </a:custGeom>
          <a:blipFill>
            <a:blip r:embed="rId2"/>
            <a:stretch>
              <a:fillRect/>
            </a:stretch>
          </a:blipFill>
        </p:spPr>
        <p:txBody>
          <a:bodyPr/>
          <a:lstStyle/>
          <a:p>
            <a:endParaRPr lang="en-ZA"/>
          </a:p>
        </p:txBody>
      </p:sp>
      <p:sp>
        <p:nvSpPr>
          <p:cNvPr id="3" name="TextBox 3"/>
          <p:cNvSpPr txBox="1"/>
          <p:nvPr/>
        </p:nvSpPr>
        <p:spPr>
          <a:xfrm>
            <a:off x="964999" y="862488"/>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Command Verbs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11643433" y="2985905"/>
            <a:ext cx="5634010" cy="4993142"/>
          </a:xfrm>
          <a:custGeom>
            <a:avLst/>
            <a:gdLst/>
            <a:ahLst/>
            <a:cxnLst/>
            <a:rect l="l" t="t" r="r" b="b"/>
            <a:pathLst>
              <a:path w="5634010" h="4993142">
                <a:moveTo>
                  <a:pt x="0" y="0"/>
                </a:moveTo>
                <a:lnTo>
                  <a:pt x="5634010" y="0"/>
                </a:lnTo>
                <a:lnTo>
                  <a:pt x="5634010" y="4993142"/>
                </a:lnTo>
                <a:lnTo>
                  <a:pt x="0" y="4993142"/>
                </a:lnTo>
                <a:lnTo>
                  <a:pt x="0" y="0"/>
                </a:lnTo>
                <a:close/>
              </a:path>
            </a:pathLst>
          </a:custGeom>
          <a:blipFill>
            <a:blip r:embed="rId2"/>
            <a:stretch>
              <a:fillRect/>
            </a:stretch>
          </a:blipFill>
        </p:spPr>
        <p:txBody>
          <a:bodyPr/>
          <a:lstStyle/>
          <a:p>
            <a:endParaRPr lang="en-ZA"/>
          </a:p>
        </p:txBody>
      </p:sp>
      <p:sp>
        <p:nvSpPr>
          <p:cNvPr id="3" name="TextBox 3"/>
          <p:cNvSpPr txBox="1"/>
          <p:nvPr/>
        </p:nvSpPr>
        <p:spPr>
          <a:xfrm>
            <a:off x="1028700" y="1123950"/>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The Day Before Your Exam</a:t>
            </a:r>
          </a:p>
        </p:txBody>
      </p:sp>
      <p:sp>
        <p:nvSpPr>
          <p:cNvPr id="4" name="TextBox 4"/>
          <p:cNvSpPr txBox="1"/>
          <p:nvPr/>
        </p:nvSpPr>
        <p:spPr>
          <a:xfrm>
            <a:off x="1028700" y="2823210"/>
            <a:ext cx="10596590" cy="5135880"/>
          </a:xfrm>
          <a:prstGeom prst="rect">
            <a:avLst/>
          </a:prstGeom>
        </p:spPr>
        <p:txBody>
          <a:bodyPr lIns="0" tIns="0" rIns="0" bIns="0" rtlCol="0" anchor="t">
            <a:spAutoFit/>
          </a:bodyPr>
          <a:lstStyle/>
          <a:p>
            <a:pPr marL="647700" lvl="1" indent="-323850" algn="l">
              <a:lnSpc>
                <a:spcPts val="5160"/>
              </a:lnSpc>
              <a:buFont typeface="Arial"/>
              <a:buChar char="•"/>
            </a:pPr>
            <a:r>
              <a:rPr lang="en-US" sz="3000">
                <a:solidFill>
                  <a:srgbClr val="1E003C"/>
                </a:solidFill>
                <a:latin typeface="Articulat"/>
                <a:ea typeface="Articulat"/>
                <a:cs typeface="Articulat"/>
                <a:sym typeface="Articulat"/>
              </a:rPr>
              <a:t>Practise using the Sample Paper on the APM website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Prepare your technology beforehand so that you can focus on the exam and not your system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Double-check that you know how to access the exam and how to enter your answers for different question types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Save the information with your link to the exam and login information to your computer desktop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You require a camera (360-degree or embedded)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11781500" y="2530817"/>
            <a:ext cx="4753900" cy="5118600"/>
          </a:xfrm>
          <a:custGeom>
            <a:avLst/>
            <a:gdLst/>
            <a:ahLst/>
            <a:cxnLst/>
            <a:rect l="l" t="t" r="r" b="b"/>
            <a:pathLst>
              <a:path w="5365422" h="5777036">
                <a:moveTo>
                  <a:pt x="0" y="0"/>
                </a:moveTo>
                <a:lnTo>
                  <a:pt x="5365422" y="0"/>
                </a:lnTo>
                <a:lnTo>
                  <a:pt x="5365422" y="5777036"/>
                </a:lnTo>
                <a:lnTo>
                  <a:pt x="0" y="5777036"/>
                </a:lnTo>
                <a:lnTo>
                  <a:pt x="0" y="0"/>
                </a:lnTo>
                <a:close/>
              </a:path>
            </a:pathLst>
          </a:custGeom>
          <a:blipFill>
            <a:blip r:embed="rId2"/>
            <a:stretch>
              <a:fillRect/>
            </a:stretch>
          </a:blipFill>
        </p:spPr>
        <p:txBody>
          <a:bodyPr/>
          <a:lstStyle/>
          <a:p>
            <a:endParaRPr lang="en-ZA"/>
          </a:p>
        </p:txBody>
      </p:sp>
      <p:sp>
        <p:nvSpPr>
          <p:cNvPr id="3" name="TextBox 3"/>
          <p:cNvSpPr txBox="1"/>
          <p:nvPr/>
        </p:nvSpPr>
        <p:spPr>
          <a:xfrm>
            <a:off x="1028700" y="1123950"/>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During Your Exam</a:t>
            </a:r>
          </a:p>
        </p:txBody>
      </p:sp>
      <p:sp>
        <p:nvSpPr>
          <p:cNvPr id="4" name="TextBox 4"/>
          <p:cNvSpPr txBox="1"/>
          <p:nvPr/>
        </p:nvSpPr>
        <p:spPr>
          <a:xfrm>
            <a:off x="1028700" y="3147060"/>
            <a:ext cx="10401300" cy="3252172"/>
          </a:xfrm>
          <a:prstGeom prst="rect">
            <a:avLst/>
          </a:prstGeom>
        </p:spPr>
        <p:txBody>
          <a:bodyPr wrap="square" lIns="0" tIns="0" rIns="0" bIns="0" rtlCol="0" anchor="t">
            <a:spAutoFit/>
          </a:bodyPr>
          <a:lstStyle/>
          <a:p>
            <a:pPr marL="647700" lvl="1" indent="-323850" algn="l">
              <a:lnSpc>
                <a:spcPts val="5160"/>
              </a:lnSpc>
              <a:buFont typeface="Arial"/>
              <a:buChar char="•"/>
            </a:pPr>
            <a:r>
              <a:rPr lang="en-US" sz="3000" dirty="0">
                <a:solidFill>
                  <a:srgbClr val="1E003C"/>
                </a:solidFill>
                <a:latin typeface="Articulat"/>
                <a:ea typeface="Articulat"/>
                <a:cs typeface="Articulat"/>
                <a:sym typeface="Articulat"/>
              </a:rPr>
              <a:t>Please note that when you submit the first section, and stop for the break, you cannot return to the questions in the first section</a:t>
            </a:r>
          </a:p>
          <a:p>
            <a:pPr marL="647700" lvl="1" indent="-323850" algn="l">
              <a:lnSpc>
                <a:spcPts val="5160"/>
              </a:lnSpc>
              <a:buFont typeface="Arial"/>
              <a:buChar char="•"/>
            </a:pPr>
            <a:r>
              <a:rPr lang="en-US" sz="3000" dirty="0">
                <a:solidFill>
                  <a:srgbClr val="1E003C"/>
                </a:solidFill>
                <a:latin typeface="Articulat"/>
                <a:ea typeface="Articulat"/>
                <a:cs typeface="Articulat"/>
                <a:sym typeface="Articulat"/>
              </a:rPr>
              <a:t>You can flag a question if you wish to return to it at any point during the current section of the exam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11699875" y="2534384"/>
            <a:ext cx="5133436" cy="5218232"/>
          </a:xfrm>
          <a:custGeom>
            <a:avLst/>
            <a:gdLst/>
            <a:ahLst/>
            <a:cxnLst/>
            <a:rect l="l" t="t" r="r" b="b"/>
            <a:pathLst>
              <a:path w="5133436" h="5218232">
                <a:moveTo>
                  <a:pt x="0" y="0"/>
                </a:moveTo>
                <a:lnTo>
                  <a:pt x="5133436" y="0"/>
                </a:lnTo>
                <a:lnTo>
                  <a:pt x="5133436" y="5218232"/>
                </a:lnTo>
                <a:lnTo>
                  <a:pt x="0" y="5218232"/>
                </a:lnTo>
                <a:lnTo>
                  <a:pt x="0" y="0"/>
                </a:lnTo>
                <a:close/>
              </a:path>
            </a:pathLst>
          </a:custGeom>
          <a:blipFill>
            <a:blip r:embed="rId2"/>
            <a:stretch>
              <a:fillRect/>
            </a:stretch>
          </a:blipFill>
        </p:spPr>
        <p:txBody>
          <a:bodyPr/>
          <a:lstStyle/>
          <a:p>
            <a:endParaRPr lang="en-ZA"/>
          </a:p>
        </p:txBody>
      </p:sp>
      <p:sp>
        <p:nvSpPr>
          <p:cNvPr id="3" name="TextBox 3"/>
          <p:cNvSpPr txBox="1"/>
          <p:nvPr/>
        </p:nvSpPr>
        <p:spPr>
          <a:xfrm>
            <a:off x="1028700" y="1123950"/>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Tips and Tricks</a:t>
            </a:r>
          </a:p>
        </p:txBody>
      </p:sp>
      <p:sp>
        <p:nvSpPr>
          <p:cNvPr id="4" name="TextBox 4"/>
          <p:cNvSpPr txBox="1"/>
          <p:nvPr/>
        </p:nvSpPr>
        <p:spPr>
          <a:xfrm>
            <a:off x="1028700" y="3147060"/>
            <a:ext cx="9793513" cy="3840480"/>
          </a:xfrm>
          <a:prstGeom prst="rect">
            <a:avLst/>
          </a:prstGeom>
        </p:spPr>
        <p:txBody>
          <a:bodyPr lIns="0" tIns="0" rIns="0" bIns="0" rtlCol="0" anchor="t">
            <a:spAutoFit/>
          </a:bodyPr>
          <a:lstStyle/>
          <a:p>
            <a:pPr marL="647700" lvl="1" indent="-323850" algn="l">
              <a:lnSpc>
                <a:spcPts val="5160"/>
              </a:lnSpc>
              <a:buFont typeface="Arial"/>
              <a:buChar char="•"/>
            </a:pPr>
            <a:r>
              <a:rPr lang="en-US" sz="3000">
                <a:solidFill>
                  <a:srgbClr val="1E003C"/>
                </a:solidFill>
                <a:latin typeface="Articulat"/>
                <a:ea typeface="Articulat"/>
                <a:cs typeface="Articulat"/>
                <a:sym typeface="Articulat"/>
              </a:rPr>
              <a:t>Make sure your exam environment is quiet</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Do not read the questions out loud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Do not bring anything into your exam room with you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Keyword identification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Dummy answers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Process of elimination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11872887" y="1750035"/>
            <a:ext cx="5127404" cy="7183753"/>
          </a:xfrm>
          <a:custGeom>
            <a:avLst/>
            <a:gdLst/>
            <a:ahLst/>
            <a:cxnLst/>
            <a:rect l="l" t="t" r="r" b="b"/>
            <a:pathLst>
              <a:path w="5127404" h="7183753">
                <a:moveTo>
                  <a:pt x="0" y="0"/>
                </a:moveTo>
                <a:lnTo>
                  <a:pt x="5127404" y="0"/>
                </a:lnTo>
                <a:lnTo>
                  <a:pt x="5127404" y="7183753"/>
                </a:lnTo>
                <a:lnTo>
                  <a:pt x="0" y="7183753"/>
                </a:lnTo>
                <a:lnTo>
                  <a:pt x="0" y="0"/>
                </a:lnTo>
                <a:close/>
              </a:path>
            </a:pathLst>
          </a:custGeom>
          <a:blipFill>
            <a:blip r:embed="rId2"/>
            <a:stretch>
              <a:fillRect/>
            </a:stretch>
          </a:blipFill>
        </p:spPr>
        <p:txBody>
          <a:bodyPr/>
          <a:lstStyle/>
          <a:p>
            <a:endParaRPr lang="en-ZA"/>
          </a:p>
        </p:txBody>
      </p:sp>
      <p:sp>
        <p:nvSpPr>
          <p:cNvPr id="3" name="TextBox 3"/>
          <p:cNvSpPr txBox="1"/>
          <p:nvPr/>
        </p:nvSpPr>
        <p:spPr>
          <a:xfrm>
            <a:off x="996849" y="1123950"/>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After Your Exam</a:t>
            </a:r>
          </a:p>
        </p:txBody>
      </p:sp>
      <p:sp>
        <p:nvSpPr>
          <p:cNvPr id="4" name="TextBox 4"/>
          <p:cNvSpPr txBox="1"/>
          <p:nvPr/>
        </p:nvSpPr>
        <p:spPr>
          <a:xfrm>
            <a:off x="1028700" y="2499360"/>
            <a:ext cx="10239627" cy="5135880"/>
          </a:xfrm>
          <a:prstGeom prst="rect">
            <a:avLst/>
          </a:prstGeom>
        </p:spPr>
        <p:txBody>
          <a:bodyPr lIns="0" tIns="0" rIns="0" bIns="0" rtlCol="0" anchor="t">
            <a:spAutoFit/>
          </a:bodyPr>
          <a:lstStyle/>
          <a:p>
            <a:pPr marL="647700" lvl="1" indent="-323850" algn="l">
              <a:lnSpc>
                <a:spcPts val="5160"/>
              </a:lnSpc>
              <a:buFont typeface="Arial"/>
              <a:buChar char="•"/>
            </a:pPr>
            <a:r>
              <a:rPr lang="en-US" sz="3000">
                <a:solidFill>
                  <a:srgbClr val="1E003C"/>
                </a:solidFill>
                <a:latin typeface="Articulat"/>
                <a:ea typeface="Articulat"/>
                <a:cs typeface="Articulat"/>
                <a:sym typeface="Articulat"/>
              </a:rPr>
              <a:t>You’ll be advised of your results within eight weeks of completing your exam. You’ll be sent an email which confirms your result</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If your overall score is a borderline fail (i.e. within 1 of the pass mark) it will automatically be re-marked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If you’re successful, you’ll also be sent a PDF certificate and an email from our partner Credly to claim your digital badge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E003C"/>
        </a:solidFill>
        <a:effectLst/>
      </p:bgPr>
    </p:bg>
    <p:spTree>
      <p:nvGrpSpPr>
        <p:cNvPr id="1" name=""/>
        <p:cNvGrpSpPr/>
        <p:nvPr/>
      </p:nvGrpSpPr>
      <p:grpSpPr>
        <a:xfrm>
          <a:off x="0" y="0"/>
          <a:ext cx="0" cy="0"/>
          <a:chOff x="0" y="0"/>
          <a:chExt cx="0" cy="0"/>
        </a:xfrm>
      </p:grpSpPr>
      <p:sp>
        <p:nvSpPr>
          <p:cNvPr id="5" name="Freeform 5"/>
          <p:cNvSpPr/>
          <p:nvPr/>
        </p:nvSpPr>
        <p:spPr>
          <a:xfrm>
            <a:off x="15507568" y="377982"/>
            <a:ext cx="2303428" cy="1301437"/>
          </a:xfrm>
          <a:custGeom>
            <a:avLst/>
            <a:gdLst/>
            <a:ahLst/>
            <a:cxnLst/>
            <a:rect l="l" t="t" r="r" b="b"/>
            <a:pathLst>
              <a:path w="2303428" h="1301437">
                <a:moveTo>
                  <a:pt x="0" y="0"/>
                </a:moveTo>
                <a:lnTo>
                  <a:pt x="2303428" y="0"/>
                </a:lnTo>
                <a:lnTo>
                  <a:pt x="2303428" y="1301436"/>
                </a:lnTo>
                <a:lnTo>
                  <a:pt x="0" y="1301436"/>
                </a:lnTo>
                <a:lnTo>
                  <a:pt x="0" y="0"/>
                </a:lnTo>
                <a:close/>
              </a:path>
            </a:pathLst>
          </a:custGeom>
          <a:blipFill>
            <a:blip r:embed="rId2"/>
            <a:stretch>
              <a:fillRect/>
            </a:stretch>
          </a:blipFill>
        </p:spPr>
        <p:txBody>
          <a:bodyPr/>
          <a:lstStyle/>
          <a:p>
            <a:endParaRPr lang="en-ZA"/>
          </a:p>
        </p:txBody>
      </p:sp>
      <p:sp>
        <p:nvSpPr>
          <p:cNvPr id="7" name="TextBox 7"/>
          <p:cNvSpPr txBox="1"/>
          <p:nvPr/>
        </p:nvSpPr>
        <p:spPr>
          <a:xfrm>
            <a:off x="1339560" y="1829796"/>
            <a:ext cx="13515927" cy="3186922"/>
          </a:xfrm>
          <a:prstGeom prst="rect">
            <a:avLst/>
          </a:prstGeom>
        </p:spPr>
        <p:txBody>
          <a:bodyPr lIns="0" tIns="0" rIns="0" bIns="0" rtlCol="0" anchor="t">
            <a:spAutoFit/>
          </a:bodyPr>
          <a:lstStyle/>
          <a:p>
            <a:pPr algn="l">
              <a:lnSpc>
                <a:spcPts val="12817"/>
              </a:lnSpc>
            </a:pPr>
            <a:r>
              <a:rPr lang="en-US" sz="9155" b="1">
                <a:solidFill>
                  <a:srgbClr val="FFFFFF"/>
                </a:solidFill>
                <a:latin typeface="Articulat Bold"/>
                <a:ea typeface="Articulat Bold"/>
                <a:cs typeface="Articulat Bold"/>
                <a:sym typeface="Articulat Bold"/>
              </a:rPr>
              <a:t>THANK YOU FOR JOINING US</a:t>
            </a:r>
          </a:p>
        </p:txBody>
      </p:sp>
      <p:sp>
        <p:nvSpPr>
          <p:cNvPr id="8" name="TextBox 8"/>
          <p:cNvSpPr txBox="1"/>
          <p:nvPr/>
        </p:nvSpPr>
        <p:spPr>
          <a:xfrm>
            <a:off x="1339560" y="5551128"/>
            <a:ext cx="8871310" cy="1780540"/>
          </a:xfrm>
          <a:prstGeom prst="rect">
            <a:avLst/>
          </a:prstGeom>
        </p:spPr>
        <p:txBody>
          <a:bodyPr lIns="0" tIns="0" rIns="0" bIns="0" rtlCol="0" anchor="t">
            <a:spAutoFit/>
          </a:bodyPr>
          <a:lstStyle/>
          <a:p>
            <a:pPr algn="l">
              <a:lnSpc>
                <a:spcPts val="4759"/>
              </a:lnSpc>
            </a:pPr>
            <a:r>
              <a:rPr lang="en-US" sz="3399">
                <a:solidFill>
                  <a:srgbClr val="FFFFFF"/>
                </a:solidFill>
                <a:latin typeface="Canva Sans"/>
                <a:ea typeface="Canva Sans"/>
                <a:cs typeface="Canva Sans"/>
                <a:sym typeface="Canva Sans"/>
              </a:rPr>
              <a:t>Please take a moment to leave us a review so that we can continue to host these sessions and help you ace your exams. </a:t>
            </a:r>
          </a:p>
        </p:txBody>
      </p:sp>
      <p:grpSp>
        <p:nvGrpSpPr>
          <p:cNvPr id="9" name="Group 2">
            <a:extLst>
              <a:ext uri="{FF2B5EF4-FFF2-40B4-BE49-F238E27FC236}">
                <a16:creationId xmlns:a16="http://schemas.microsoft.com/office/drawing/2014/main" id="{BB81A563-AC14-DF2C-D802-D47F3620A62E}"/>
              </a:ext>
            </a:extLst>
          </p:cNvPr>
          <p:cNvGrpSpPr/>
          <p:nvPr/>
        </p:nvGrpSpPr>
        <p:grpSpPr>
          <a:xfrm>
            <a:off x="9949971" y="3139231"/>
            <a:ext cx="10179066" cy="10179066"/>
            <a:chOff x="0" y="0"/>
            <a:chExt cx="812800" cy="812800"/>
          </a:xfrm>
        </p:grpSpPr>
        <p:sp>
          <p:nvSpPr>
            <p:cNvPr id="10" name="Freeform 3">
              <a:extLst>
                <a:ext uri="{FF2B5EF4-FFF2-40B4-BE49-F238E27FC236}">
                  <a16:creationId xmlns:a16="http://schemas.microsoft.com/office/drawing/2014/main" id="{5162457C-7CEE-3229-C22E-914F824D28B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11" name="TextBox 4">
              <a:extLst>
                <a:ext uri="{FF2B5EF4-FFF2-40B4-BE49-F238E27FC236}">
                  <a16:creationId xmlns:a16="http://schemas.microsoft.com/office/drawing/2014/main" id="{0C5880D0-8DF7-4AF0-29D8-436CBA36A394}"/>
                </a:ext>
              </a:extLst>
            </p:cNvPr>
            <p:cNvSpPr txBox="1"/>
            <p:nvPr/>
          </p:nvSpPr>
          <p:spPr>
            <a:xfrm>
              <a:off x="76200" y="114300"/>
              <a:ext cx="660400" cy="622300"/>
            </a:xfrm>
            <a:prstGeom prst="rect">
              <a:avLst/>
            </a:prstGeom>
          </p:spPr>
          <p:txBody>
            <a:bodyPr lIns="50800" tIns="50800" rIns="50800" bIns="50800" rtlCol="0" anchor="ctr"/>
            <a:lstStyle/>
            <a:p>
              <a:pPr algn="ctr">
                <a:lnSpc>
                  <a:spcPts val="2200"/>
                </a:lnSpc>
              </a:pPr>
              <a:endParaRPr/>
            </a:p>
          </p:txBody>
        </p:sp>
      </p:grpSp>
      <p:sp>
        <p:nvSpPr>
          <p:cNvPr id="12" name="Freeform 6">
            <a:extLst>
              <a:ext uri="{FF2B5EF4-FFF2-40B4-BE49-F238E27FC236}">
                <a16:creationId xmlns:a16="http://schemas.microsoft.com/office/drawing/2014/main" id="{B27D58F6-ADA9-AAE6-6264-8356BB7D880D}"/>
              </a:ext>
            </a:extLst>
          </p:cNvPr>
          <p:cNvSpPr/>
          <p:nvPr/>
        </p:nvSpPr>
        <p:spPr>
          <a:xfrm>
            <a:off x="10024510" y="2781300"/>
            <a:ext cx="9698791" cy="7696200"/>
          </a:xfrm>
          <a:custGeom>
            <a:avLst/>
            <a:gdLst/>
            <a:ahLst/>
            <a:cxnLst/>
            <a:rect l="l" t="t" r="r" b="b"/>
            <a:pathLst>
              <a:path w="10547100" h="7013821">
                <a:moveTo>
                  <a:pt x="0" y="0"/>
                </a:moveTo>
                <a:lnTo>
                  <a:pt x="10547100" y="0"/>
                </a:lnTo>
                <a:lnTo>
                  <a:pt x="10547100" y="7013821"/>
                </a:lnTo>
                <a:lnTo>
                  <a:pt x="0" y="7013821"/>
                </a:lnTo>
                <a:lnTo>
                  <a:pt x="0" y="0"/>
                </a:lnTo>
                <a:close/>
              </a:path>
            </a:pathLst>
          </a:custGeom>
          <a:blipFill>
            <a:blip r:embed="rId3"/>
            <a:stretch>
              <a:fillRect l="-58803" t="-33082"/>
            </a:stretch>
          </a:blipFill>
        </p:spPr>
        <p:txBody>
          <a:bodyPr/>
          <a:lstStyle/>
          <a:p>
            <a:endParaRPr lang="en-ZA"/>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11" name="Group 11"/>
          <p:cNvGrpSpPr/>
          <p:nvPr/>
        </p:nvGrpSpPr>
        <p:grpSpPr>
          <a:xfrm rot="5400000">
            <a:off x="3299547" y="613308"/>
            <a:ext cx="518563" cy="5185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13" name="TextBox 13"/>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4" name="Freeform 14"/>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grpSp>
        <p:nvGrpSpPr>
          <p:cNvPr id="15" name="Group 15"/>
          <p:cNvGrpSpPr/>
          <p:nvPr/>
        </p:nvGrpSpPr>
        <p:grpSpPr>
          <a:xfrm rot="5400000">
            <a:off x="10778616" y="-811748"/>
            <a:ext cx="12707522" cy="12707522"/>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003C"/>
            </a:solidFill>
          </p:spPr>
          <p:txBody>
            <a:bodyPr/>
            <a:lstStyle/>
            <a:p>
              <a:endParaRPr lang="en-ZA"/>
            </a:p>
          </p:txBody>
        </p:sp>
        <p:sp>
          <p:nvSpPr>
            <p:cNvPr id="17" name="TextBox 17"/>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8" name="TextBox 18"/>
          <p:cNvSpPr txBox="1"/>
          <p:nvPr/>
        </p:nvSpPr>
        <p:spPr>
          <a:xfrm>
            <a:off x="1028700" y="1643213"/>
            <a:ext cx="8846692" cy="1095374"/>
          </a:xfrm>
          <a:prstGeom prst="rect">
            <a:avLst/>
          </a:prstGeom>
        </p:spPr>
        <p:txBody>
          <a:bodyPr lIns="0" tIns="0" rIns="0" bIns="0" rtlCol="0" anchor="t">
            <a:spAutoFit/>
          </a:bodyPr>
          <a:lstStyle/>
          <a:p>
            <a:pPr algn="l">
              <a:lnSpc>
                <a:spcPts val="8399"/>
              </a:lnSpc>
            </a:pPr>
            <a:r>
              <a:rPr lang="en-US" sz="7999" b="1" spc="-399">
                <a:solidFill>
                  <a:srgbClr val="1E003C"/>
                </a:solidFill>
                <a:latin typeface="Articulat Bold"/>
                <a:ea typeface="Articulat Bold"/>
                <a:cs typeface="Articulat Bold"/>
                <a:sym typeface="Articulat Bold"/>
              </a:rPr>
              <a:t>Exam Information </a:t>
            </a:r>
          </a:p>
        </p:txBody>
      </p:sp>
      <p:sp>
        <p:nvSpPr>
          <p:cNvPr id="19" name="Freeform 19"/>
          <p:cNvSpPr/>
          <p:nvPr/>
        </p:nvSpPr>
        <p:spPr>
          <a:xfrm>
            <a:off x="10651418" y="1028700"/>
            <a:ext cx="6607882" cy="8083037"/>
          </a:xfrm>
          <a:custGeom>
            <a:avLst/>
            <a:gdLst/>
            <a:ahLst/>
            <a:cxnLst/>
            <a:rect l="l" t="t" r="r" b="b"/>
            <a:pathLst>
              <a:path w="6607882" h="8083037">
                <a:moveTo>
                  <a:pt x="0" y="0"/>
                </a:moveTo>
                <a:lnTo>
                  <a:pt x="6607882" y="0"/>
                </a:lnTo>
                <a:lnTo>
                  <a:pt x="6607882" y="8083037"/>
                </a:lnTo>
                <a:lnTo>
                  <a:pt x="0" y="8083037"/>
                </a:lnTo>
                <a:lnTo>
                  <a:pt x="0" y="0"/>
                </a:lnTo>
                <a:close/>
              </a:path>
            </a:pathLst>
          </a:custGeom>
          <a:blipFill>
            <a:blip r:embed="rId3"/>
            <a:stretch>
              <a:fillRect/>
            </a:stretch>
          </a:blipFill>
        </p:spPr>
        <p:txBody>
          <a:bodyPr/>
          <a:lstStyle/>
          <a:p>
            <a:endParaRPr lang="en-ZA"/>
          </a:p>
        </p:txBody>
      </p:sp>
      <p:sp>
        <p:nvSpPr>
          <p:cNvPr id="20" name="TextBox 20"/>
          <p:cNvSpPr txBox="1"/>
          <p:nvPr/>
        </p:nvSpPr>
        <p:spPr>
          <a:xfrm>
            <a:off x="1048661" y="2983230"/>
            <a:ext cx="9729955" cy="5783580"/>
          </a:xfrm>
          <a:prstGeom prst="rect">
            <a:avLst/>
          </a:prstGeom>
        </p:spPr>
        <p:txBody>
          <a:bodyPr lIns="0" tIns="0" rIns="0" bIns="0" rtlCol="0" anchor="t">
            <a:spAutoFit/>
          </a:bodyPr>
          <a:lstStyle/>
          <a:p>
            <a:pPr algn="l">
              <a:lnSpc>
                <a:spcPts val="5160"/>
              </a:lnSpc>
            </a:pPr>
            <a:r>
              <a:rPr lang="en-US" sz="3000" b="1" dirty="0">
                <a:solidFill>
                  <a:srgbClr val="1E003C"/>
                </a:solidFill>
                <a:latin typeface="Articulat Bold"/>
                <a:ea typeface="Articulat Bold"/>
                <a:cs typeface="Articulat Bold"/>
                <a:sym typeface="Articulat Bold"/>
              </a:rPr>
              <a:t>Duration: </a:t>
            </a:r>
            <a:r>
              <a:rPr lang="en-US" sz="3000" dirty="0">
                <a:solidFill>
                  <a:srgbClr val="1E003C"/>
                </a:solidFill>
                <a:latin typeface="Articulat"/>
                <a:ea typeface="Articulat"/>
                <a:cs typeface="Articulat"/>
                <a:sym typeface="Articulat"/>
              </a:rPr>
              <a:t>2.5 hours </a:t>
            </a:r>
          </a:p>
          <a:p>
            <a:pPr algn="l">
              <a:lnSpc>
                <a:spcPts val="5160"/>
              </a:lnSpc>
            </a:pPr>
            <a:r>
              <a:rPr lang="en-US" sz="3000" i="1" dirty="0">
                <a:solidFill>
                  <a:srgbClr val="1E003C"/>
                </a:solidFill>
                <a:latin typeface="Articulat Italics"/>
                <a:ea typeface="Articulat Italics"/>
                <a:cs typeface="Articulat Italics"/>
                <a:sym typeface="Articulat Italics"/>
              </a:rPr>
              <a:t>*There are two parts to the exam with an optional break of 30 minutes in between (in addition to the 2.5 hours) </a:t>
            </a:r>
          </a:p>
          <a:p>
            <a:pPr algn="l">
              <a:lnSpc>
                <a:spcPts val="5160"/>
              </a:lnSpc>
            </a:pPr>
            <a:r>
              <a:rPr lang="en-US" sz="3000" b="1" dirty="0">
                <a:solidFill>
                  <a:srgbClr val="1E003C"/>
                </a:solidFill>
                <a:latin typeface="Articulat Bold"/>
                <a:ea typeface="Articulat Bold"/>
                <a:cs typeface="Articulat Bold"/>
                <a:sym typeface="Articulat Bold"/>
              </a:rPr>
              <a:t>Number of questions</a:t>
            </a:r>
            <a:r>
              <a:rPr lang="en-US" sz="3000" dirty="0">
                <a:solidFill>
                  <a:srgbClr val="1E003C"/>
                </a:solidFill>
                <a:latin typeface="Articulat"/>
                <a:ea typeface="Articulat"/>
                <a:cs typeface="Articulat"/>
                <a:sym typeface="Articulat"/>
              </a:rPr>
              <a:t>: 40</a:t>
            </a:r>
          </a:p>
          <a:p>
            <a:pPr algn="l">
              <a:lnSpc>
                <a:spcPts val="5160"/>
              </a:lnSpc>
            </a:pPr>
            <a:r>
              <a:rPr lang="en-US" sz="3000" b="1" dirty="0">
                <a:solidFill>
                  <a:srgbClr val="1E003C"/>
                </a:solidFill>
                <a:latin typeface="Articulat Bold"/>
                <a:ea typeface="Articulat Bold"/>
                <a:cs typeface="Articulat Bold"/>
                <a:sym typeface="Articulat Bold"/>
              </a:rPr>
              <a:t>Marks</a:t>
            </a:r>
            <a:r>
              <a:rPr lang="en-US" sz="3000" dirty="0">
                <a:solidFill>
                  <a:srgbClr val="1E003C"/>
                </a:solidFill>
                <a:latin typeface="Articulat"/>
                <a:ea typeface="Articulat"/>
                <a:cs typeface="Articulat"/>
                <a:sym typeface="Articulat"/>
              </a:rPr>
              <a:t>: 90 available </a:t>
            </a:r>
          </a:p>
          <a:p>
            <a:pPr algn="l">
              <a:lnSpc>
                <a:spcPts val="5160"/>
              </a:lnSpc>
            </a:pPr>
            <a:r>
              <a:rPr lang="en-US" sz="3000" b="1" dirty="0">
                <a:solidFill>
                  <a:srgbClr val="1E003C"/>
                </a:solidFill>
                <a:latin typeface="Articulat Bold"/>
                <a:ea typeface="Articulat Bold"/>
                <a:cs typeface="Articulat Bold"/>
                <a:sym typeface="Articulat Bold"/>
              </a:rPr>
              <a:t>Pass mark</a:t>
            </a:r>
            <a:r>
              <a:rPr lang="en-US" sz="3000" dirty="0">
                <a:solidFill>
                  <a:srgbClr val="1E003C"/>
                </a:solidFill>
                <a:latin typeface="Articulat"/>
                <a:ea typeface="Articulat"/>
                <a:cs typeface="Articulat"/>
                <a:sym typeface="Articulat"/>
              </a:rPr>
              <a:t>: The pass mark for the APM Project Management Qualification will vary between exam versions to take account of slight differences in question difficulty between different exam versions.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11" name="Group 11"/>
          <p:cNvGrpSpPr/>
          <p:nvPr/>
        </p:nvGrpSpPr>
        <p:grpSpPr>
          <a:xfrm rot="5400000">
            <a:off x="3299547" y="613308"/>
            <a:ext cx="518563" cy="5185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13" name="TextBox 13"/>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4" name="TextBox 14"/>
          <p:cNvSpPr txBox="1"/>
          <p:nvPr/>
        </p:nvSpPr>
        <p:spPr>
          <a:xfrm>
            <a:off x="1048661" y="1143000"/>
            <a:ext cx="11426558" cy="1095374"/>
          </a:xfrm>
          <a:prstGeom prst="rect">
            <a:avLst/>
          </a:prstGeom>
        </p:spPr>
        <p:txBody>
          <a:bodyPr lIns="0" tIns="0" rIns="0" bIns="0" rtlCol="0" anchor="t">
            <a:spAutoFit/>
          </a:bodyPr>
          <a:lstStyle/>
          <a:p>
            <a:pPr algn="l">
              <a:lnSpc>
                <a:spcPts val="8399"/>
              </a:lnSpc>
            </a:pPr>
            <a:r>
              <a:rPr lang="en-US" sz="7999" b="1" spc="-399">
                <a:solidFill>
                  <a:srgbClr val="1E003C"/>
                </a:solidFill>
                <a:latin typeface="Articulat Bold"/>
                <a:ea typeface="Articulat Bold"/>
                <a:cs typeface="Articulat Bold"/>
                <a:sym typeface="Articulat Bold"/>
              </a:rPr>
              <a:t>Reasonable Adjustments</a:t>
            </a:r>
          </a:p>
        </p:txBody>
      </p:sp>
      <p:sp>
        <p:nvSpPr>
          <p:cNvPr id="15" name="TextBox 15"/>
          <p:cNvSpPr txBox="1"/>
          <p:nvPr/>
        </p:nvSpPr>
        <p:spPr>
          <a:xfrm>
            <a:off x="1048661" y="2179320"/>
            <a:ext cx="12667339" cy="7253268"/>
          </a:xfrm>
          <a:prstGeom prst="rect">
            <a:avLst/>
          </a:prstGeom>
        </p:spPr>
        <p:txBody>
          <a:bodyPr wrap="square" lIns="0" tIns="0" rIns="0" bIns="0" rtlCol="0" anchor="t">
            <a:spAutoFit/>
          </a:bodyPr>
          <a:lstStyle/>
          <a:p>
            <a:pPr marL="647700" lvl="1" indent="-323850" algn="l">
              <a:lnSpc>
                <a:spcPts val="5160"/>
              </a:lnSpc>
              <a:buFont typeface="Arial"/>
              <a:buChar char="•"/>
            </a:pPr>
            <a:r>
              <a:rPr lang="en-US" sz="3000" dirty="0">
                <a:solidFill>
                  <a:srgbClr val="1E003C"/>
                </a:solidFill>
                <a:latin typeface="Articulat"/>
                <a:ea typeface="Articulat"/>
                <a:cs typeface="Articulat"/>
                <a:sym typeface="Articulat"/>
              </a:rPr>
              <a:t>Used to support you if you are experiencing a short- or long-term condition or are regarded as disabled in terms of the Equality Act 2010</a:t>
            </a:r>
          </a:p>
          <a:p>
            <a:pPr marL="647700" lvl="1" indent="-323850" algn="l">
              <a:lnSpc>
                <a:spcPts val="5160"/>
              </a:lnSpc>
              <a:buFont typeface="Arial"/>
              <a:buChar char="•"/>
            </a:pPr>
            <a:r>
              <a:rPr lang="en-US" sz="3000" dirty="0">
                <a:solidFill>
                  <a:srgbClr val="1E003C"/>
                </a:solidFill>
                <a:latin typeface="Articulat"/>
                <a:ea typeface="Articulat"/>
                <a:cs typeface="Articulat"/>
                <a:sym typeface="Articulat"/>
              </a:rPr>
              <a:t>Must be submitted to the APM Qualifications Team at least 12 working days before your exam date </a:t>
            </a:r>
          </a:p>
          <a:p>
            <a:pPr marL="647700" lvl="1" indent="-323850" algn="l">
              <a:lnSpc>
                <a:spcPts val="5160"/>
              </a:lnSpc>
              <a:buFont typeface="Arial"/>
              <a:buChar char="•"/>
            </a:pPr>
            <a:r>
              <a:rPr lang="en-US" sz="3000" dirty="0">
                <a:solidFill>
                  <a:srgbClr val="1E003C"/>
                </a:solidFill>
                <a:latin typeface="Articulat"/>
                <a:ea typeface="Articulat"/>
                <a:cs typeface="Articulat"/>
                <a:sym typeface="Articulat"/>
              </a:rPr>
              <a:t>Made on an individual basis and will vary from person to person</a:t>
            </a:r>
          </a:p>
          <a:p>
            <a:pPr marL="647700" lvl="1" indent="-323850" algn="l">
              <a:lnSpc>
                <a:spcPts val="5160"/>
              </a:lnSpc>
              <a:buFont typeface="Arial"/>
              <a:buChar char="•"/>
            </a:pPr>
            <a:r>
              <a:rPr lang="en-US" sz="3000" dirty="0">
                <a:solidFill>
                  <a:srgbClr val="1E003C"/>
                </a:solidFill>
                <a:latin typeface="Articulat"/>
                <a:ea typeface="Articulat"/>
                <a:cs typeface="Articulat"/>
                <a:sym typeface="Articulat"/>
              </a:rPr>
              <a:t>Examples of reasonable adjustments include:</a:t>
            </a:r>
          </a:p>
          <a:p>
            <a:pPr algn="l">
              <a:lnSpc>
                <a:spcPts val="5160"/>
              </a:lnSpc>
            </a:pPr>
            <a:r>
              <a:rPr lang="en-US" sz="3000" dirty="0" err="1">
                <a:solidFill>
                  <a:srgbClr val="1E003C"/>
                </a:solidFill>
                <a:latin typeface="Articulat"/>
                <a:ea typeface="Articulat"/>
                <a:cs typeface="Articulat"/>
                <a:sym typeface="Articulat"/>
              </a:rPr>
              <a:t>i</a:t>
            </a:r>
            <a:r>
              <a:rPr lang="en-US" sz="3000" dirty="0">
                <a:solidFill>
                  <a:srgbClr val="1E003C"/>
                </a:solidFill>
                <a:latin typeface="Articulat"/>
                <a:ea typeface="Articulat"/>
                <a:cs typeface="Articulat"/>
                <a:sym typeface="Articulat"/>
              </a:rPr>
              <a:t>. Extra time and/or additional rest breaks.</a:t>
            </a:r>
          </a:p>
          <a:p>
            <a:pPr algn="l">
              <a:lnSpc>
                <a:spcPts val="5160"/>
              </a:lnSpc>
            </a:pPr>
            <a:r>
              <a:rPr lang="en-US" sz="3000" dirty="0">
                <a:solidFill>
                  <a:srgbClr val="1E003C"/>
                </a:solidFill>
                <a:latin typeface="Articulat"/>
                <a:ea typeface="Articulat"/>
                <a:cs typeface="Articulat"/>
                <a:sym typeface="Articulat"/>
              </a:rPr>
              <a:t>ii. Use of a text reader or screen reader.</a:t>
            </a:r>
          </a:p>
          <a:p>
            <a:pPr algn="l">
              <a:lnSpc>
                <a:spcPts val="5160"/>
              </a:lnSpc>
            </a:pPr>
            <a:r>
              <a:rPr lang="en-US" sz="3000" dirty="0">
                <a:solidFill>
                  <a:srgbClr val="1E003C"/>
                </a:solidFill>
                <a:latin typeface="Articulat"/>
                <a:ea typeface="Articulat"/>
                <a:cs typeface="Articulat"/>
                <a:sym typeface="Articulat"/>
              </a:rPr>
              <a:t>iii. Use of a scribe or reader.</a:t>
            </a:r>
          </a:p>
          <a:p>
            <a:pPr algn="l">
              <a:lnSpc>
                <a:spcPts val="5160"/>
              </a:lnSpc>
            </a:pPr>
            <a:r>
              <a:rPr lang="en-US" sz="3000" dirty="0">
                <a:solidFill>
                  <a:srgbClr val="1E003C"/>
                </a:solidFill>
                <a:latin typeface="Articulat"/>
                <a:ea typeface="Articulat"/>
                <a:cs typeface="Articulat"/>
                <a:sym typeface="Articulat"/>
              </a:rPr>
              <a:t>iv. Permission to submit handwritten exam scripts.</a:t>
            </a:r>
          </a:p>
          <a:p>
            <a:pPr algn="l">
              <a:lnSpc>
                <a:spcPts val="5160"/>
              </a:lnSpc>
            </a:pPr>
            <a:r>
              <a:rPr lang="en-US" sz="3000" dirty="0">
                <a:solidFill>
                  <a:srgbClr val="1E003C"/>
                </a:solidFill>
                <a:latin typeface="Articulat"/>
                <a:ea typeface="Articulat"/>
                <a:cs typeface="Articulat"/>
                <a:sym typeface="Articulat"/>
              </a:rPr>
              <a:t>v. Permission to use specialist equipment.</a:t>
            </a:r>
          </a:p>
        </p:txBody>
      </p:sp>
      <p:grpSp>
        <p:nvGrpSpPr>
          <p:cNvPr id="17" name="Group 2">
            <a:extLst>
              <a:ext uri="{FF2B5EF4-FFF2-40B4-BE49-F238E27FC236}">
                <a16:creationId xmlns:a16="http://schemas.microsoft.com/office/drawing/2014/main" id="{FA0604C0-C394-F976-913B-BE477DDF3AE8}"/>
              </a:ext>
            </a:extLst>
          </p:cNvPr>
          <p:cNvGrpSpPr/>
          <p:nvPr/>
        </p:nvGrpSpPr>
        <p:grpSpPr>
          <a:xfrm rot="5400000">
            <a:off x="11506200" y="4076700"/>
            <a:ext cx="8814835" cy="8814835"/>
            <a:chOff x="0" y="0"/>
            <a:chExt cx="812800" cy="812800"/>
          </a:xfrm>
        </p:grpSpPr>
        <p:sp>
          <p:nvSpPr>
            <p:cNvPr id="18" name="Freeform 3">
              <a:extLst>
                <a:ext uri="{FF2B5EF4-FFF2-40B4-BE49-F238E27FC236}">
                  <a16:creationId xmlns:a16="http://schemas.microsoft.com/office/drawing/2014/main" id="{B5282AE4-5090-0943-8F2B-7547FDBF947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DB2"/>
            </a:solidFill>
          </p:spPr>
          <p:txBody>
            <a:bodyPr/>
            <a:lstStyle/>
            <a:p>
              <a:endParaRPr lang="en-ZA" dirty="0"/>
            </a:p>
          </p:txBody>
        </p:sp>
        <p:sp>
          <p:nvSpPr>
            <p:cNvPr id="19" name="TextBox 4">
              <a:extLst>
                <a:ext uri="{FF2B5EF4-FFF2-40B4-BE49-F238E27FC236}">
                  <a16:creationId xmlns:a16="http://schemas.microsoft.com/office/drawing/2014/main" id="{E37B2CC2-EC33-1248-4AC4-BB945CF1DEFC}"/>
                </a:ext>
              </a:extLst>
            </p:cNvPr>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20" name="Freeform 16">
            <a:extLst>
              <a:ext uri="{FF2B5EF4-FFF2-40B4-BE49-F238E27FC236}">
                <a16:creationId xmlns:a16="http://schemas.microsoft.com/office/drawing/2014/main" id="{4E917724-4851-E9A9-CF90-8EDA43831898}"/>
              </a:ext>
            </a:extLst>
          </p:cNvPr>
          <p:cNvSpPr/>
          <p:nvPr/>
        </p:nvSpPr>
        <p:spPr>
          <a:xfrm>
            <a:off x="11936703" y="2222045"/>
            <a:ext cx="6400800" cy="8107680"/>
          </a:xfrm>
          <a:custGeom>
            <a:avLst/>
            <a:gdLst/>
            <a:ahLst/>
            <a:cxnLst/>
            <a:rect l="l" t="t" r="r" b="b"/>
            <a:pathLst>
              <a:path w="10672238" h="7110379">
                <a:moveTo>
                  <a:pt x="0" y="0"/>
                </a:moveTo>
                <a:lnTo>
                  <a:pt x="10672238" y="0"/>
                </a:lnTo>
                <a:lnTo>
                  <a:pt x="10672238" y="7110379"/>
                </a:lnTo>
                <a:lnTo>
                  <a:pt x="0" y="7110379"/>
                </a:lnTo>
                <a:lnTo>
                  <a:pt x="0" y="0"/>
                </a:lnTo>
                <a:close/>
              </a:path>
            </a:pathLst>
          </a:custGeom>
          <a:blipFill>
            <a:blip r:embed="rId2"/>
            <a:stretch>
              <a:fillRect l="-94047" t="-16342" r="-47175" b="-10536"/>
            </a:stretch>
          </a:blipFill>
        </p:spPr>
        <p:txBody>
          <a:bodyPr/>
          <a:lstStyle/>
          <a:p>
            <a:endParaRPr lang="en-ZA"/>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14" name="Freeform 14"/>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sp>
        <p:nvSpPr>
          <p:cNvPr id="15" name="Freeform 15"/>
          <p:cNvSpPr/>
          <p:nvPr/>
        </p:nvSpPr>
        <p:spPr>
          <a:xfrm>
            <a:off x="2134636" y="2946600"/>
            <a:ext cx="3893612" cy="6157027"/>
          </a:xfrm>
          <a:custGeom>
            <a:avLst/>
            <a:gdLst/>
            <a:ahLst/>
            <a:cxnLst/>
            <a:rect l="l" t="t" r="r" b="b"/>
            <a:pathLst>
              <a:path w="3893612" h="6157027">
                <a:moveTo>
                  <a:pt x="0" y="0"/>
                </a:moveTo>
                <a:lnTo>
                  <a:pt x="3893612" y="0"/>
                </a:lnTo>
                <a:lnTo>
                  <a:pt x="3893612" y="6157027"/>
                </a:lnTo>
                <a:lnTo>
                  <a:pt x="0" y="6157027"/>
                </a:lnTo>
                <a:lnTo>
                  <a:pt x="0" y="0"/>
                </a:lnTo>
                <a:close/>
              </a:path>
            </a:pathLst>
          </a:custGeom>
          <a:blipFill>
            <a:blip r:embed="rId3"/>
            <a:stretch>
              <a:fillRect/>
            </a:stretch>
          </a:blipFill>
        </p:spPr>
        <p:txBody>
          <a:bodyPr/>
          <a:lstStyle/>
          <a:p>
            <a:endParaRPr lang="en-ZA"/>
          </a:p>
        </p:txBody>
      </p:sp>
      <p:sp>
        <p:nvSpPr>
          <p:cNvPr id="16" name="Freeform 16"/>
          <p:cNvSpPr/>
          <p:nvPr/>
        </p:nvSpPr>
        <p:spPr>
          <a:xfrm>
            <a:off x="6404109" y="2946600"/>
            <a:ext cx="9747799" cy="6311700"/>
          </a:xfrm>
          <a:custGeom>
            <a:avLst/>
            <a:gdLst/>
            <a:ahLst/>
            <a:cxnLst/>
            <a:rect l="l" t="t" r="r" b="b"/>
            <a:pathLst>
              <a:path w="9747799" h="6311700">
                <a:moveTo>
                  <a:pt x="0" y="0"/>
                </a:moveTo>
                <a:lnTo>
                  <a:pt x="9747798" y="0"/>
                </a:lnTo>
                <a:lnTo>
                  <a:pt x="9747798" y="6311700"/>
                </a:lnTo>
                <a:lnTo>
                  <a:pt x="0" y="6311700"/>
                </a:lnTo>
                <a:lnTo>
                  <a:pt x="0" y="0"/>
                </a:lnTo>
                <a:close/>
              </a:path>
            </a:pathLst>
          </a:custGeom>
          <a:blipFill>
            <a:blip r:embed="rId4"/>
            <a:stretch>
              <a:fillRect/>
            </a:stretch>
          </a:blipFill>
        </p:spPr>
        <p:txBody>
          <a:bodyPr/>
          <a:lstStyle/>
          <a:p>
            <a:endParaRPr lang="en-ZA"/>
          </a:p>
        </p:txBody>
      </p:sp>
      <p:sp>
        <p:nvSpPr>
          <p:cNvPr id="17" name="TextBox 17"/>
          <p:cNvSpPr txBox="1"/>
          <p:nvPr/>
        </p:nvSpPr>
        <p:spPr>
          <a:xfrm>
            <a:off x="1120344" y="946621"/>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Syllabus</a:t>
            </a:r>
          </a:p>
        </p:txBody>
      </p:sp>
      <p:sp>
        <p:nvSpPr>
          <p:cNvPr id="18" name="TextBox 18"/>
          <p:cNvSpPr txBox="1"/>
          <p:nvPr/>
        </p:nvSpPr>
        <p:spPr>
          <a:xfrm>
            <a:off x="2815381" y="2044719"/>
            <a:ext cx="12657238" cy="601980"/>
          </a:xfrm>
          <a:prstGeom prst="rect">
            <a:avLst/>
          </a:prstGeom>
        </p:spPr>
        <p:txBody>
          <a:bodyPr lIns="0" tIns="0" rIns="0" bIns="0" rtlCol="0" anchor="t">
            <a:spAutoFit/>
          </a:bodyPr>
          <a:lstStyle/>
          <a:p>
            <a:pPr algn="ctr">
              <a:lnSpc>
                <a:spcPts val="5160"/>
              </a:lnSpc>
            </a:pPr>
            <a:r>
              <a:rPr lang="en-US" sz="3000" i="1">
                <a:solidFill>
                  <a:srgbClr val="1E003C"/>
                </a:solidFill>
                <a:latin typeface="Articulat Italics"/>
                <a:ea typeface="Articulat Italics"/>
                <a:cs typeface="Articulat Italics"/>
                <a:sym typeface="Articulat Italics"/>
              </a:rPr>
              <a:t>Your learning outcomes are listed from page 9 (APM PMQ Handbook)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14" name="Freeform 14"/>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graphicFrame>
        <p:nvGraphicFramePr>
          <p:cNvPr id="15" name="Table 15"/>
          <p:cNvGraphicFramePr>
            <a:graphicFrameLocks noGrp="1"/>
          </p:cNvGraphicFramePr>
          <p:nvPr/>
        </p:nvGraphicFramePr>
        <p:xfrm>
          <a:off x="3093127" y="3315843"/>
          <a:ext cx="12101745" cy="5275076"/>
        </p:xfrm>
        <a:graphic>
          <a:graphicData uri="http://schemas.openxmlformats.org/drawingml/2006/table">
            <a:tbl>
              <a:tblPr/>
              <a:tblGrid>
                <a:gridCol w="6986790">
                  <a:extLst>
                    <a:ext uri="{9D8B030D-6E8A-4147-A177-3AD203B41FA5}">
                      <a16:colId xmlns:a16="http://schemas.microsoft.com/office/drawing/2014/main" val="20000"/>
                    </a:ext>
                  </a:extLst>
                </a:gridCol>
                <a:gridCol w="5114955">
                  <a:extLst>
                    <a:ext uri="{9D8B030D-6E8A-4147-A177-3AD203B41FA5}">
                      <a16:colId xmlns:a16="http://schemas.microsoft.com/office/drawing/2014/main" val="20001"/>
                    </a:ext>
                  </a:extLst>
                </a:gridCol>
              </a:tblGrid>
              <a:tr h="1045778">
                <a:tc>
                  <a:txBody>
                    <a:bodyPr/>
                    <a:lstStyle/>
                    <a:p>
                      <a:pPr algn="ctr">
                        <a:lnSpc>
                          <a:spcPts val="4200"/>
                        </a:lnSpc>
                        <a:defRPr/>
                      </a:pPr>
                      <a:r>
                        <a:rPr lang="en-US" sz="3000" b="1">
                          <a:solidFill>
                            <a:srgbClr val="1E003C"/>
                          </a:solidFill>
                          <a:latin typeface="Articulat Bold"/>
                          <a:ea typeface="Articulat Bold"/>
                          <a:cs typeface="Articulat Bold"/>
                          <a:sym typeface="Articulat Bold"/>
                        </a:rPr>
                        <a:t>Competence Area</a:t>
                      </a:r>
                      <a:endParaRPr lang="en-US" sz="1100"/>
                    </a:p>
                  </a:txBody>
                  <a:tcPr marL="190500" marR="190500" marT="190500" marB="190500" anchor="ctr">
                    <a:lnL w="38100" cap="flat" cmpd="sng" algn="ctr">
                      <a:solidFill>
                        <a:srgbClr val="1E003C"/>
                      </a:solidFill>
                      <a:prstDash val="solid"/>
                      <a:round/>
                      <a:headEnd type="none" w="med" len="med"/>
                      <a:tailEnd type="none" w="med" len="med"/>
                    </a:lnL>
                    <a:lnR w="38100" cap="flat" cmpd="sng" algn="ctr">
                      <a:solidFill>
                        <a:srgbClr val="1E003C"/>
                      </a:solidFill>
                      <a:prstDash val="solid"/>
                      <a:round/>
                      <a:headEnd type="none" w="med" len="med"/>
                      <a:tailEnd type="none" w="med" len="med"/>
                    </a:lnR>
                    <a:lnT w="38100" cap="flat" cmpd="sng" algn="ctr">
                      <a:solidFill>
                        <a:srgbClr val="1E003C"/>
                      </a:solidFill>
                      <a:prstDash val="solid"/>
                      <a:round/>
                      <a:headEnd type="none" w="med" len="med"/>
                      <a:tailEnd type="none" w="med" len="med"/>
                    </a:lnT>
                    <a:lnB w="38100" cap="flat" cmpd="sng" algn="ctr">
                      <a:solidFill>
                        <a:srgbClr val="1E003C"/>
                      </a:solidFill>
                      <a:prstDash val="solid"/>
                      <a:round/>
                      <a:headEnd type="none" w="med" len="med"/>
                      <a:tailEnd type="none" w="med" len="med"/>
                    </a:lnB>
                  </a:tcPr>
                </a:tc>
                <a:tc>
                  <a:txBody>
                    <a:bodyPr/>
                    <a:lstStyle/>
                    <a:p>
                      <a:pPr algn="ctr">
                        <a:lnSpc>
                          <a:spcPts val="4200"/>
                        </a:lnSpc>
                        <a:defRPr/>
                      </a:pPr>
                      <a:r>
                        <a:rPr lang="en-US" sz="3000" b="1">
                          <a:solidFill>
                            <a:srgbClr val="1E003C"/>
                          </a:solidFill>
                          <a:latin typeface="Articulat Bold"/>
                          <a:ea typeface="Articulat Bold"/>
                          <a:cs typeface="Articulat Bold"/>
                          <a:sym typeface="Articulat Bold"/>
                        </a:rPr>
                        <a:t>Exam Coverage</a:t>
                      </a:r>
                      <a:endParaRPr lang="en-US" sz="1100"/>
                    </a:p>
                  </a:txBody>
                  <a:tcPr marL="190500" marR="190500" marT="190500" marB="190500" anchor="ctr">
                    <a:lnL w="38100" cap="flat" cmpd="sng" algn="ctr">
                      <a:solidFill>
                        <a:srgbClr val="1E003C"/>
                      </a:solidFill>
                      <a:prstDash val="solid"/>
                      <a:round/>
                      <a:headEnd type="none" w="med" len="med"/>
                      <a:tailEnd type="none" w="med" len="med"/>
                    </a:lnL>
                    <a:lnR w="38100" cap="flat" cmpd="sng" algn="ctr">
                      <a:solidFill>
                        <a:srgbClr val="1E003C"/>
                      </a:solidFill>
                      <a:prstDash val="solid"/>
                      <a:round/>
                      <a:headEnd type="none" w="med" len="med"/>
                      <a:tailEnd type="none" w="med" len="med"/>
                    </a:lnR>
                    <a:lnT w="38100" cap="flat" cmpd="sng" algn="ctr">
                      <a:solidFill>
                        <a:srgbClr val="1E003C"/>
                      </a:solidFill>
                      <a:prstDash val="solid"/>
                      <a:round/>
                      <a:headEnd type="none" w="med" len="med"/>
                      <a:tailEnd type="none" w="med" len="med"/>
                    </a:lnT>
                    <a:lnB w="38100" cap="flat" cmpd="sng" algn="ctr">
                      <a:solidFill>
                        <a:srgbClr val="1E003C"/>
                      </a:solidFill>
                      <a:prstDash val="solid"/>
                      <a:round/>
                      <a:headEnd type="none" w="med" len="med"/>
                      <a:tailEnd type="none" w="med" len="med"/>
                    </a:lnB>
                  </a:tcPr>
                </a:tc>
                <a:extLst>
                  <a:ext uri="{0D108BD9-81ED-4DB2-BD59-A6C34878D82A}">
                    <a16:rowId xmlns:a16="http://schemas.microsoft.com/office/drawing/2014/main" val="10000"/>
                  </a:ext>
                </a:extLst>
              </a:tr>
              <a:tr h="1091964">
                <a:tc>
                  <a:txBody>
                    <a:bodyPr/>
                    <a:lstStyle/>
                    <a:p>
                      <a:pPr algn="ctr">
                        <a:lnSpc>
                          <a:spcPts val="4200"/>
                        </a:lnSpc>
                        <a:defRPr/>
                      </a:pPr>
                      <a:r>
                        <a:rPr lang="en-US" sz="3000">
                          <a:solidFill>
                            <a:srgbClr val="1E003C"/>
                          </a:solidFill>
                          <a:latin typeface="Articulat"/>
                          <a:ea typeface="Articulat"/>
                          <a:cs typeface="Articulat"/>
                          <a:sym typeface="Articulat"/>
                        </a:rPr>
                        <a:t>Setting up for success</a:t>
                      </a:r>
                      <a:endParaRPr lang="en-US" sz="1100"/>
                    </a:p>
                  </a:txBody>
                  <a:tcPr marL="190500" marR="190500" marT="190500" marB="190500" anchor="ctr">
                    <a:lnL w="38100" cap="flat" cmpd="sng" algn="ctr">
                      <a:solidFill>
                        <a:srgbClr val="1E003C"/>
                      </a:solidFill>
                      <a:prstDash val="solid"/>
                      <a:round/>
                      <a:headEnd type="none" w="med" len="med"/>
                      <a:tailEnd type="none" w="med" len="med"/>
                    </a:lnL>
                    <a:lnR w="38100" cap="flat" cmpd="sng" algn="ctr">
                      <a:solidFill>
                        <a:srgbClr val="1E003C"/>
                      </a:solidFill>
                      <a:prstDash val="solid"/>
                      <a:round/>
                      <a:headEnd type="none" w="med" len="med"/>
                      <a:tailEnd type="none" w="med" len="med"/>
                    </a:lnR>
                    <a:lnT w="38100" cap="flat" cmpd="sng" algn="ctr">
                      <a:solidFill>
                        <a:srgbClr val="1E003C"/>
                      </a:solidFill>
                      <a:prstDash val="solid"/>
                      <a:round/>
                      <a:headEnd type="none" w="med" len="med"/>
                      <a:tailEnd type="none" w="med" len="med"/>
                    </a:lnT>
                    <a:lnB w="38100" cap="flat" cmpd="sng" algn="ctr">
                      <a:solidFill>
                        <a:srgbClr val="1E003C"/>
                      </a:solidFill>
                      <a:prstDash val="solid"/>
                      <a:round/>
                      <a:headEnd type="none" w="med" len="med"/>
                      <a:tailEnd type="none" w="med" len="med"/>
                    </a:lnB>
                  </a:tcPr>
                </a:tc>
                <a:tc>
                  <a:txBody>
                    <a:bodyPr/>
                    <a:lstStyle/>
                    <a:p>
                      <a:pPr algn="ctr">
                        <a:lnSpc>
                          <a:spcPts val="4200"/>
                        </a:lnSpc>
                        <a:defRPr/>
                      </a:pPr>
                      <a:r>
                        <a:rPr lang="en-US" sz="3000">
                          <a:solidFill>
                            <a:srgbClr val="1E003C"/>
                          </a:solidFill>
                          <a:latin typeface="Articulat"/>
                          <a:ea typeface="Articulat"/>
                          <a:cs typeface="Articulat"/>
                          <a:sym typeface="Articulat"/>
                        </a:rPr>
                        <a:t>15% - 20%</a:t>
                      </a:r>
                      <a:endParaRPr lang="en-US" sz="1100"/>
                    </a:p>
                  </a:txBody>
                  <a:tcPr marL="190500" marR="190500" marT="190500" marB="190500" anchor="ctr">
                    <a:lnL w="38100" cap="flat" cmpd="sng" algn="ctr">
                      <a:solidFill>
                        <a:srgbClr val="1E003C"/>
                      </a:solidFill>
                      <a:prstDash val="solid"/>
                      <a:round/>
                      <a:headEnd type="none" w="med" len="med"/>
                      <a:tailEnd type="none" w="med" len="med"/>
                    </a:lnL>
                    <a:lnR w="38100" cap="flat" cmpd="sng" algn="ctr">
                      <a:solidFill>
                        <a:srgbClr val="1E003C"/>
                      </a:solidFill>
                      <a:prstDash val="solid"/>
                      <a:round/>
                      <a:headEnd type="none" w="med" len="med"/>
                      <a:tailEnd type="none" w="med" len="med"/>
                    </a:lnR>
                    <a:lnT w="38100" cap="flat" cmpd="sng" algn="ctr">
                      <a:solidFill>
                        <a:srgbClr val="1E003C"/>
                      </a:solidFill>
                      <a:prstDash val="solid"/>
                      <a:round/>
                      <a:headEnd type="none" w="med" len="med"/>
                      <a:tailEnd type="none" w="med" len="med"/>
                    </a:lnT>
                    <a:lnB w="38100" cap="flat" cmpd="sng" algn="ctr">
                      <a:solidFill>
                        <a:srgbClr val="1E003C"/>
                      </a:solidFill>
                      <a:prstDash val="solid"/>
                      <a:round/>
                      <a:headEnd type="none" w="med" len="med"/>
                      <a:tailEnd type="none" w="med" len="med"/>
                    </a:lnB>
                  </a:tcPr>
                </a:tc>
                <a:extLst>
                  <a:ext uri="{0D108BD9-81ED-4DB2-BD59-A6C34878D82A}">
                    <a16:rowId xmlns:a16="http://schemas.microsoft.com/office/drawing/2014/main" val="10001"/>
                  </a:ext>
                </a:extLst>
              </a:tr>
              <a:tr h="1045778">
                <a:tc>
                  <a:txBody>
                    <a:bodyPr/>
                    <a:lstStyle/>
                    <a:p>
                      <a:pPr algn="ctr">
                        <a:lnSpc>
                          <a:spcPts val="4200"/>
                        </a:lnSpc>
                        <a:defRPr/>
                      </a:pPr>
                      <a:r>
                        <a:rPr lang="en-US" sz="3000">
                          <a:solidFill>
                            <a:srgbClr val="1E003C"/>
                          </a:solidFill>
                          <a:latin typeface="Articulat"/>
                          <a:ea typeface="Articulat"/>
                          <a:cs typeface="Articulat"/>
                          <a:sym typeface="Articulat"/>
                        </a:rPr>
                        <a:t>Preparing for change</a:t>
                      </a:r>
                      <a:endParaRPr lang="en-US" sz="1100"/>
                    </a:p>
                  </a:txBody>
                  <a:tcPr marL="190500" marR="190500" marT="190500" marB="190500" anchor="ctr">
                    <a:lnL w="38100" cap="flat" cmpd="sng" algn="ctr">
                      <a:solidFill>
                        <a:srgbClr val="1E003C"/>
                      </a:solidFill>
                      <a:prstDash val="solid"/>
                      <a:round/>
                      <a:headEnd type="none" w="med" len="med"/>
                      <a:tailEnd type="none" w="med" len="med"/>
                    </a:lnL>
                    <a:lnR w="38100" cap="flat" cmpd="sng" algn="ctr">
                      <a:solidFill>
                        <a:srgbClr val="1E003C"/>
                      </a:solidFill>
                      <a:prstDash val="solid"/>
                      <a:round/>
                      <a:headEnd type="none" w="med" len="med"/>
                      <a:tailEnd type="none" w="med" len="med"/>
                    </a:lnR>
                    <a:lnT w="38100" cap="flat" cmpd="sng" algn="ctr">
                      <a:solidFill>
                        <a:srgbClr val="1E003C"/>
                      </a:solidFill>
                      <a:prstDash val="solid"/>
                      <a:round/>
                      <a:headEnd type="none" w="med" len="med"/>
                      <a:tailEnd type="none" w="med" len="med"/>
                    </a:lnT>
                    <a:lnB w="38100" cap="flat" cmpd="sng" algn="ctr">
                      <a:solidFill>
                        <a:srgbClr val="1E003C"/>
                      </a:solidFill>
                      <a:prstDash val="solid"/>
                      <a:round/>
                      <a:headEnd type="none" w="med" len="med"/>
                      <a:tailEnd type="none" w="med" len="med"/>
                    </a:lnB>
                  </a:tcPr>
                </a:tc>
                <a:tc>
                  <a:txBody>
                    <a:bodyPr/>
                    <a:lstStyle/>
                    <a:p>
                      <a:pPr algn="ctr">
                        <a:lnSpc>
                          <a:spcPts val="4200"/>
                        </a:lnSpc>
                        <a:defRPr/>
                      </a:pPr>
                      <a:r>
                        <a:rPr lang="en-US" sz="3000">
                          <a:solidFill>
                            <a:srgbClr val="1E003C"/>
                          </a:solidFill>
                          <a:latin typeface="Articulat"/>
                          <a:ea typeface="Articulat"/>
                          <a:cs typeface="Articulat"/>
                          <a:sym typeface="Articulat"/>
                        </a:rPr>
                        <a:t>15% - 20%</a:t>
                      </a:r>
                      <a:endParaRPr lang="en-US" sz="1100"/>
                    </a:p>
                  </a:txBody>
                  <a:tcPr marL="190500" marR="190500" marT="190500" marB="190500" anchor="ctr">
                    <a:lnL w="38100" cap="flat" cmpd="sng" algn="ctr">
                      <a:solidFill>
                        <a:srgbClr val="1E003C"/>
                      </a:solidFill>
                      <a:prstDash val="solid"/>
                      <a:round/>
                      <a:headEnd type="none" w="med" len="med"/>
                      <a:tailEnd type="none" w="med" len="med"/>
                    </a:lnL>
                    <a:lnR w="38100" cap="flat" cmpd="sng" algn="ctr">
                      <a:solidFill>
                        <a:srgbClr val="1E003C"/>
                      </a:solidFill>
                      <a:prstDash val="solid"/>
                      <a:round/>
                      <a:headEnd type="none" w="med" len="med"/>
                      <a:tailEnd type="none" w="med" len="med"/>
                    </a:lnR>
                    <a:lnT w="38100" cap="flat" cmpd="sng" algn="ctr">
                      <a:solidFill>
                        <a:srgbClr val="1E003C"/>
                      </a:solidFill>
                      <a:prstDash val="solid"/>
                      <a:round/>
                      <a:headEnd type="none" w="med" len="med"/>
                      <a:tailEnd type="none" w="med" len="med"/>
                    </a:lnT>
                    <a:lnB w="38100" cap="flat" cmpd="sng" algn="ctr">
                      <a:solidFill>
                        <a:srgbClr val="1E003C"/>
                      </a:solidFill>
                      <a:prstDash val="solid"/>
                      <a:round/>
                      <a:headEnd type="none" w="med" len="med"/>
                      <a:tailEnd type="none" w="med" len="med"/>
                    </a:lnB>
                  </a:tcPr>
                </a:tc>
                <a:extLst>
                  <a:ext uri="{0D108BD9-81ED-4DB2-BD59-A6C34878D82A}">
                    <a16:rowId xmlns:a16="http://schemas.microsoft.com/office/drawing/2014/main" val="10002"/>
                  </a:ext>
                </a:extLst>
              </a:tr>
              <a:tr h="1045778">
                <a:tc>
                  <a:txBody>
                    <a:bodyPr/>
                    <a:lstStyle/>
                    <a:p>
                      <a:pPr algn="ctr">
                        <a:lnSpc>
                          <a:spcPts val="4200"/>
                        </a:lnSpc>
                        <a:defRPr/>
                      </a:pPr>
                      <a:r>
                        <a:rPr lang="en-US" sz="3000">
                          <a:solidFill>
                            <a:srgbClr val="1E003C"/>
                          </a:solidFill>
                          <a:latin typeface="Articulat"/>
                          <a:ea typeface="Articulat"/>
                          <a:cs typeface="Articulat"/>
                          <a:sym typeface="Articulat"/>
                        </a:rPr>
                        <a:t>People and behaviours</a:t>
                      </a:r>
                      <a:endParaRPr lang="en-US" sz="1100"/>
                    </a:p>
                  </a:txBody>
                  <a:tcPr marL="190500" marR="190500" marT="190500" marB="190500" anchor="ctr">
                    <a:lnL w="38100" cap="flat" cmpd="sng" algn="ctr">
                      <a:solidFill>
                        <a:srgbClr val="1E003C"/>
                      </a:solidFill>
                      <a:prstDash val="solid"/>
                      <a:round/>
                      <a:headEnd type="none" w="med" len="med"/>
                      <a:tailEnd type="none" w="med" len="med"/>
                    </a:lnL>
                    <a:lnR w="38100" cap="flat" cmpd="sng" algn="ctr">
                      <a:solidFill>
                        <a:srgbClr val="1E003C"/>
                      </a:solidFill>
                      <a:prstDash val="solid"/>
                      <a:round/>
                      <a:headEnd type="none" w="med" len="med"/>
                      <a:tailEnd type="none" w="med" len="med"/>
                    </a:lnR>
                    <a:lnT w="38100" cap="flat" cmpd="sng" algn="ctr">
                      <a:solidFill>
                        <a:srgbClr val="1E003C"/>
                      </a:solidFill>
                      <a:prstDash val="solid"/>
                      <a:round/>
                      <a:headEnd type="none" w="med" len="med"/>
                      <a:tailEnd type="none" w="med" len="med"/>
                    </a:lnT>
                    <a:lnB w="38100" cap="flat" cmpd="sng" algn="ctr">
                      <a:solidFill>
                        <a:srgbClr val="1E003C"/>
                      </a:solidFill>
                      <a:prstDash val="solid"/>
                      <a:round/>
                      <a:headEnd type="none" w="med" len="med"/>
                      <a:tailEnd type="none" w="med" len="med"/>
                    </a:lnB>
                  </a:tcPr>
                </a:tc>
                <a:tc>
                  <a:txBody>
                    <a:bodyPr/>
                    <a:lstStyle/>
                    <a:p>
                      <a:pPr algn="ctr">
                        <a:lnSpc>
                          <a:spcPts val="4200"/>
                        </a:lnSpc>
                        <a:defRPr/>
                      </a:pPr>
                      <a:r>
                        <a:rPr lang="en-US" sz="3000">
                          <a:solidFill>
                            <a:srgbClr val="1E003C"/>
                          </a:solidFill>
                          <a:latin typeface="Articulat"/>
                          <a:ea typeface="Articulat"/>
                          <a:cs typeface="Articulat"/>
                          <a:sym typeface="Articulat"/>
                        </a:rPr>
                        <a:t>25% - 35%</a:t>
                      </a:r>
                      <a:endParaRPr lang="en-US" sz="1100"/>
                    </a:p>
                  </a:txBody>
                  <a:tcPr marL="190500" marR="190500" marT="190500" marB="190500" anchor="ctr">
                    <a:lnL w="38100" cap="flat" cmpd="sng" algn="ctr">
                      <a:solidFill>
                        <a:srgbClr val="1E003C"/>
                      </a:solidFill>
                      <a:prstDash val="solid"/>
                      <a:round/>
                      <a:headEnd type="none" w="med" len="med"/>
                      <a:tailEnd type="none" w="med" len="med"/>
                    </a:lnL>
                    <a:lnR w="38100" cap="flat" cmpd="sng" algn="ctr">
                      <a:solidFill>
                        <a:srgbClr val="1E003C"/>
                      </a:solidFill>
                      <a:prstDash val="solid"/>
                      <a:round/>
                      <a:headEnd type="none" w="med" len="med"/>
                      <a:tailEnd type="none" w="med" len="med"/>
                    </a:lnR>
                    <a:lnT w="38100" cap="flat" cmpd="sng" algn="ctr">
                      <a:solidFill>
                        <a:srgbClr val="1E003C"/>
                      </a:solidFill>
                      <a:prstDash val="solid"/>
                      <a:round/>
                      <a:headEnd type="none" w="med" len="med"/>
                      <a:tailEnd type="none" w="med" len="med"/>
                    </a:lnT>
                    <a:lnB w="38100" cap="flat" cmpd="sng" algn="ctr">
                      <a:solidFill>
                        <a:srgbClr val="1E003C"/>
                      </a:solidFill>
                      <a:prstDash val="solid"/>
                      <a:round/>
                      <a:headEnd type="none" w="med" len="med"/>
                      <a:tailEnd type="none" w="med" len="med"/>
                    </a:lnB>
                  </a:tcPr>
                </a:tc>
                <a:extLst>
                  <a:ext uri="{0D108BD9-81ED-4DB2-BD59-A6C34878D82A}">
                    <a16:rowId xmlns:a16="http://schemas.microsoft.com/office/drawing/2014/main" val="10003"/>
                  </a:ext>
                </a:extLst>
              </a:tr>
              <a:tr h="1045778">
                <a:tc>
                  <a:txBody>
                    <a:bodyPr/>
                    <a:lstStyle/>
                    <a:p>
                      <a:pPr algn="ctr">
                        <a:lnSpc>
                          <a:spcPts val="4200"/>
                        </a:lnSpc>
                        <a:defRPr/>
                      </a:pPr>
                      <a:r>
                        <a:rPr lang="en-US" sz="3000">
                          <a:solidFill>
                            <a:srgbClr val="1E003C"/>
                          </a:solidFill>
                          <a:latin typeface="Articulat"/>
                          <a:ea typeface="Articulat"/>
                          <a:cs typeface="Articulat"/>
                          <a:sym typeface="Articulat"/>
                        </a:rPr>
                        <a:t>Planning and managing deployment</a:t>
                      </a:r>
                      <a:endParaRPr lang="en-US" sz="1100"/>
                    </a:p>
                  </a:txBody>
                  <a:tcPr marL="190500" marR="190500" marT="190500" marB="190500" anchor="ctr">
                    <a:lnL w="38100" cap="flat" cmpd="sng" algn="ctr">
                      <a:solidFill>
                        <a:srgbClr val="1E003C"/>
                      </a:solidFill>
                      <a:prstDash val="solid"/>
                      <a:round/>
                      <a:headEnd type="none" w="med" len="med"/>
                      <a:tailEnd type="none" w="med" len="med"/>
                    </a:lnL>
                    <a:lnR w="38100" cap="flat" cmpd="sng" algn="ctr">
                      <a:solidFill>
                        <a:srgbClr val="1E003C"/>
                      </a:solidFill>
                      <a:prstDash val="solid"/>
                      <a:round/>
                      <a:headEnd type="none" w="med" len="med"/>
                      <a:tailEnd type="none" w="med" len="med"/>
                    </a:lnR>
                    <a:lnT w="38100" cap="flat" cmpd="sng" algn="ctr">
                      <a:solidFill>
                        <a:srgbClr val="1E003C"/>
                      </a:solidFill>
                      <a:prstDash val="solid"/>
                      <a:round/>
                      <a:headEnd type="none" w="med" len="med"/>
                      <a:tailEnd type="none" w="med" len="med"/>
                    </a:lnT>
                    <a:lnB w="38100" cap="flat" cmpd="sng" algn="ctr">
                      <a:solidFill>
                        <a:srgbClr val="1E003C"/>
                      </a:solidFill>
                      <a:prstDash val="solid"/>
                      <a:round/>
                      <a:headEnd type="none" w="med" len="med"/>
                      <a:tailEnd type="none" w="med" len="med"/>
                    </a:lnB>
                  </a:tcPr>
                </a:tc>
                <a:tc>
                  <a:txBody>
                    <a:bodyPr/>
                    <a:lstStyle/>
                    <a:p>
                      <a:pPr algn="ctr">
                        <a:lnSpc>
                          <a:spcPts val="4200"/>
                        </a:lnSpc>
                        <a:defRPr/>
                      </a:pPr>
                      <a:r>
                        <a:rPr lang="en-US" sz="3000">
                          <a:solidFill>
                            <a:srgbClr val="1E003C"/>
                          </a:solidFill>
                          <a:latin typeface="Articulat"/>
                          <a:ea typeface="Articulat"/>
                          <a:cs typeface="Articulat"/>
                          <a:sym typeface="Articulat"/>
                        </a:rPr>
                        <a:t>30% - 40%</a:t>
                      </a:r>
                      <a:endParaRPr lang="en-US" sz="1100"/>
                    </a:p>
                  </a:txBody>
                  <a:tcPr marL="190500" marR="190500" marT="190500" marB="190500" anchor="ctr">
                    <a:lnL w="38100" cap="flat" cmpd="sng" algn="ctr">
                      <a:solidFill>
                        <a:srgbClr val="1E003C"/>
                      </a:solidFill>
                      <a:prstDash val="solid"/>
                      <a:round/>
                      <a:headEnd type="none" w="med" len="med"/>
                      <a:tailEnd type="none" w="med" len="med"/>
                    </a:lnL>
                    <a:lnR w="38100" cap="flat" cmpd="sng" algn="ctr">
                      <a:solidFill>
                        <a:srgbClr val="1E003C"/>
                      </a:solidFill>
                      <a:prstDash val="solid"/>
                      <a:round/>
                      <a:headEnd type="none" w="med" len="med"/>
                      <a:tailEnd type="none" w="med" len="med"/>
                    </a:lnR>
                    <a:lnT w="38100" cap="flat" cmpd="sng" algn="ctr">
                      <a:solidFill>
                        <a:srgbClr val="1E003C"/>
                      </a:solidFill>
                      <a:prstDash val="solid"/>
                      <a:round/>
                      <a:headEnd type="none" w="med" len="med"/>
                      <a:tailEnd type="none" w="med" len="med"/>
                    </a:lnT>
                    <a:lnB w="38100" cap="flat" cmpd="sng" algn="ctr">
                      <a:solidFill>
                        <a:srgbClr val="1E003C"/>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6" name="TextBox 16"/>
          <p:cNvSpPr txBox="1"/>
          <p:nvPr/>
        </p:nvSpPr>
        <p:spPr>
          <a:xfrm>
            <a:off x="1120344" y="946621"/>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Exam Coverage</a:t>
            </a:r>
          </a:p>
        </p:txBody>
      </p:sp>
      <p:sp>
        <p:nvSpPr>
          <p:cNvPr id="17" name="TextBox 17"/>
          <p:cNvSpPr txBox="1"/>
          <p:nvPr/>
        </p:nvSpPr>
        <p:spPr>
          <a:xfrm>
            <a:off x="1232318" y="2028494"/>
            <a:ext cx="15823363" cy="601980"/>
          </a:xfrm>
          <a:prstGeom prst="rect">
            <a:avLst/>
          </a:prstGeom>
        </p:spPr>
        <p:txBody>
          <a:bodyPr lIns="0" tIns="0" rIns="0" bIns="0" rtlCol="0" anchor="t">
            <a:spAutoFit/>
          </a:bodyPr>
          <a:lstStyle/>
          <a:p>
            <a:pPr algn="ctr">
              <a:lnSpc>
                <a:spcPts val="5160"/>
              </a:lnSpc>
            </a:pPr>
            <a:r>
              <a:rPr lang="en-US" sz="3000" i="1">
                <a:solidFill>
                  <a:srgbClr val="1E003C"/>
                </a:solidFill>
                <a:latin typeface="Articulat Italics"/>
                <a:ea typeface="Articulat Italics"/>
                <a:cs typeface="Articulat Italics"/>
                <a:sym typeface="Articulat Italics"/>
              </a:rPr>
              <a:t>Your exam coverage for each competence area is listed from page 15 (APM PMQ Handbook)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sp>
        <p:nvSpPr>
          <p:cNvPr id="3" name="Freeform 3"/>
          <p:cNvSpPr/>
          <p:nvPr/>
        </p:nvSpPr>
        <p:spPr>
          <a:xfrm>
            <a:off x="10171618" y="2526679"/>
            <a:ext cx="6345178" cy="5932741"/>
          </a:xfrm>
          <a:custGeom>
            <a:avLst/>
            <a:gdLst/>
            <a:ahLst/>
            <a:cxnLst/>
            <a:rect l="l" t="t" r="r" b="b"/>
            <a:pathLst>
              <a:path w="6345178" h="5932741">
                <a:moveTo>
                  <a:pt x="0" y="0"/>
                </a:moveTo>
                <a:lnTo>
                  <a:pt x="6345178" y="0"/>
                </a:lnTo>
                <a:lnTo>
                  <a:pt x="6345178" y="5932741"/>
                </a:lnTo>
                <a:lnTo>
                  <a:pt x="0" y="5932741"/>
                </a:lnTo>
                <a:lnTo>
                  <a:pt x="0" y="0"/>
                </a:lnTo>
                <a:close/>
              </a:path>
            </a:pathLst>
          </a:custGeom>
          <a:blipFill>
            <a:blip r:embed="rId3"/>
            <a:stretch>
              <a:fillRect/>
            </a:stretch>
          </a:blipFill>
        </p:spPr>
        <p:txBody>
          <a:bodyPr/>
          <a:lstStyle/>
          <a:p>
            <a:endParaRPr lang="en-ZA"/>
          </a:p>
        </p:txBody>
      </p:sp>
      <p:sp>
        <p:nvSpPr>
          <p:cNvPr id="4" name="TextBox 4"/>
          <p:cNvSpPr txBox="1"/>
          <p:nvPr/>
        </p:nvSpPr>
        <p:spPr>
          <a:xfrm>
            <a:off x="1028700" y="1922830"/>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Glossary of Terms</a:t>
            </a:r>
          </a:p>
        </p:txBody>
      </p:sp>
      <p:sp>
        <p:nvSpPr>
          <p:cNvPr id="5" name="TextBox 5"/>
          <p:cNvSpPr txBox="1"/>
          <p:nvPr/>
        </p:nvSpPr>
        <p:spPr>
          <a:xfrm>
            <a:off x="1028700" y="3864274"/>
            <a:ext cx="9142918" cy="2643031"/>
          </a:xfrm>
          <a:prstGeom prst="rect">
            <a:avLst/>
          </a:prstGeom>
        </p:spPr>
        <p:txBody>
          <a:bodyPr wrap="square" lIns="0" tIns="0" rIns="0" bIns="0" rtlCol="0" anchor="t">
            <a:spAutoFit/>
          </a:bodyPr>
          <a:lstStyle/>
          <a:p>
            <a:pPr marL="647700" lvl="1" indent="-323850" algn="l">
              <a:lnSpc>
                <a:spcPts val="4200"/>
              </a:lnSpc>
              <a:buFont typeface="Arial"/>
              <a:buChar char="•"/>
            </a:pPr>
            <a:r>
              <a:rPr lang="en-US" sz="3000" dirty="0">
                <a:solidFill>
                  <a:srgbClr val="1E003C"/>
                </a:solidFill>
                <a:latin typeface="Articulat"/>
                <a:ea typeface="Articulat"/>
                <a:cs typeface="Articulat"/>
                <a:sym typeface="Articulat"/>
              </a:rPr>
              <a:t>Please email your tutor for the APM Glossary of Terms if you do not already have it</a:t>
            </a:r>
          </a:p>
          <a:p>
            <a:pPr marL="647700" lvl="1" indent="-323850" algn="l">
              <a:lnSpc>
                <a:spcPts val="4200"/>
              </a:lnSpc>
              <a:buFont typeface="Arial"/>
              <a:buChar char="•"/>
            </a:pPr>
            <a:r>
              <a:rPr lang="en-US" sz="3000" dirty="0">
                <a:solidFill>
                  <a:srgbClr val="1E003C"/>
                </a:solidFill>
                <a:latin typeface="Articulat"/>
                <a:ea typeface="Articulat"/>
                <a:cs typeface="Articulat"/>
                <a:sym typeface="Articulat"/>
              </a:rPr>
              <a:t>Use this glossary for keyword identification and to make sure you are confident in your knowledge of these terms before your official exam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3493371" y="2359599"/>
            <a:ext cx="11301259" cy="5989667"/>
          </a:xfrm>
          <a:custGeom>
            <a:avLst/>
            <a:gdLst/>
            <a:ahLst/>
            <a:cxnLst/>
            <a:rect l="l" t="t" r="r" b="b"/>
            <a:pathLst>
              <a:path w="11301259" h="5989667">
                <a:moveTo>
                  <a:pt x="0" y="0"/>
                </a:moveTo>
                <a:lnTo>
                  <a:pt x="11301258" y="0"/>
                </a:lnTo>
                <a:lnTo>
                  <a:pt x="11301258" y="5989667"/>
                </a:lnTo>
                <a:lnTo>
                  <a:pt x="0" y="5989667"/>
                </a:lnTo>
                <a:lnTo>
                  <a:pt x="0" y="0"/>
                </a:lnTo>
                <a:close/>
              </a:path>
            </a:pathLst>
          </a:custGeom>
          <a:blipFill>
            <a:blip r:embed="rId2"/>
            <a:stretch>
              <a:fillRect/>
            </a:stretch>
          </a:blipFill>
        </p:spPr>
        <p:txBody>
          <a:bodyPr/>
          <a:lstStyle/>
          <a:p>
            <a:endParaRPr lang="en-ZA"/>
          </a:p>
        </p:txBody>
      </p:sp>
      <p:sp>
        <p:nvSpPr>
          <p:cNvPr id="3" name="TextBox 3"/>
          <p:cNvSpPr txBox="1"/>
          <p:nvPr/>
        </p:nvSpPr>
        <p:spPr>
          <a:xfrm>
            <a:off x="964999" y="862488"/>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The APM Body of Knowledge (APMBoK)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2748611" y="3006316"/>
            <a:ext cx="5514661" cy="6356958"/>
          </a:xfrm>
          <a:custGeom>
            <a:avLst/>
            <a:gdLst/>
            <a:ahLst/>
            <a:cxnLst/>
            <a:rect l="l" t="t" r="r" b="b"/>
            <a:pathLst>
              <a:path w="5514661" h="6356958">
                <a:moveTo>
                  <a:pt x="0" y="0"/>
                </a:moveTo>
                <a:lnTo>
                  <a:pt x="5514661" y="0"/>
                </a:lnTo>
                <a:lnTo>
                  <a:pt x="5514661" y="6356958"/>
                </a:lnTo>
                <a:lnTo>
                  <a:pt x="0" y="6356958"/>
                </a:lnTo>
                <a:lnTo>
                  <a:pt x="0" y="0"/>
                </a:lnTo>
                <a:close/>
              </a:path>
            </a:pathLst>
          </a:custGeom>
          <a:blipFill>
            <a:blip r:embed="rId2"/>
            <a:stretch>
              <a:fillRect/>
            </a:stretch>
          </a:blipFill>
        </p:spPr>
        <p:txBody>
          <a:bodyPr/>
          <a:lstStyle/>
          <a:p>
            <a:endParaRPr lang="en-ZA"/>
          </a:p>
        </p:txBody>
      </p:sp>
      <p:sp>
        <p:nvSpPr>
          <p:cNvPr id="3" name="TextBox 3"/>
          <p:cNvSpPr txBox="1"/>
          <p:nvPr/>
        </p:nvSpPr>
        <p:spPr>
          <a:xfrm>
            <a:off x="1028700" y="961694"/>
            <a:ext cx="16230600" cy="950597"/>
          </a:xfrm>
          <a:prstGeom prst="rect">
            <a:avLst/>
          </a:prstGeom>
        </p:spPr>
        <p:txBody>
          <a:bodyPr lIns="0" tIns="0" rIns="0" bIns="0" rtlCol="0" anchor="t">
            <a:spAutoFit/>
          </a:bodyPr>
          <a:lstStyle/>
          <a:p>
            <a:pPr algn="ctr">
              <a:lnSpc>
                <a:spcPts val="7245"/>
              </a:lnSpc>
            </a:pPr>
            <a:r>
              <a:rPr lang="en-US" sz="6900" b="1" spc="-345">
                <a:solidFill>
                  <a:srgbClr val="1E003C"/>
                </a:solidFill>
                <a:latin typeface="Articulat Bold"/>
                <a:ea typeface="Articulat Bold"/>
                <a:cs typeface="Articulat Bold"/>
                <a:sym typeface="Articulat Bold"/>
              </a:rPr>
              <a:t>The APM Competence Framework</a:t>
            </a:r>
          </a:p>
        </p:txBody>
      </p:sp>
      <p:sp>
        <p:nvSpPr>
          <p:cNvPr id="4" name="TextBox 4"/>
          <p:cNvSpPr txBox="1"/>
          <p:nvPr/>
        </p:nvSpPr>
        <p:spPr>
          <a:xfrm>
            <a:off x="2083452" y="2066185"/>
            <a:ext cx="14248498" cy="501650"/>
          </a:xfrm>
          <a:prstGeom prst="rect">
            <a:avLst/>
          </a:prstGeom>
        </p:spPr>
        <p:txBody>
          <a:bodyPr lIns="0" tIns="0" rIns="0" bIns="0" rtlCol="0" anchor="t">
            <a:spAutoFit/>
          </a:bodyPr>
          <a:lstStyle/>
          <a:p>
            <a:pPr algn="ctr">
              <a:lnSpc>
                <a:spcPts val="4299"/>
              </a:lnSpc>
            </a:pPr>
            <a:r>
              <a:rPr lang="en-US" sz="2499" i="1">
                <a:solidFill>
                  <a:srgbClr val="1E003C"/>
                </a:solidFill>
                <a:latin typeface="Articulat Italics"/>
                <a:ea typeface="Articulat Italics"/>
                <a:cs typeface="Articulat Italics"/>
                <a:sym typeface="Articulat Italics"/>
              </a:rPr>
              <a:t>https://www.apm.org.uk/resources/find-a-resource/competence-framework/overview/</a:t>
            </a:r>
          </a:p>
        </p:txBody>
      </p:sp>
      <p:sp>
        <p:nvSpPr>
          <p:cNvPr id="5" name="TextBox 5"/>
          <p:cNvSpPr txBox="1"/>
          <p:nvPr/>
        </p:nvSpPr>
        <p:spPr>
          <a:xfrm>
            <a:off x="8787037" y="2882491"/>
            <a:ext cx="7725816" cy="6473825"/>
          </a:xfrm>
          <a:prstGeom prst="rect">
            <a:avLst/>
          </a:prstGeom>
        </p:spPr>
        <p:txBody>
          <a:bodyPr lIns="0" tIns="0" rIns="0" bIns="0" rtlCol="0" anchor="t">
            <a:spAutoFit/>
          </a:bodyPr>
          <a:lstStyle/>
          <a:p>
            <a:pPr marL="539749" lvl="1" indent="-269875" algn="l">
              <a:lnSpc>
                <a:spcPts val="4299"/>
              </a:lnSpc>
              <a:buFont typeface="Arial"/>
              <a:buChar char="•"/>
            </a:pPr>
            <a:r>
              <a:rPr lang="en-US" sz="2499">
                <a:solidFill>
                  <a:srgbClr val="1E003C"/>
                </a:solidFill>
                <a:latin typeface="Articulat"/>
                <a:ea typeface="Articulat"/>
                <a:cs typeface="Articulat"/>
                <a:sym typeface="Articulat"/>
              </a:rPr>
              <a:t>Provides information about the competences that are required for effective project, programme and portfolio management</a:t>
            </a:r>
          </a:p>
          <a:p>
            <a:pPr marL="539749" lvl="1" indent="-269875" algn="l">
              <a:lnSpc>
                <a:spcPts val="4299"/>
              </a:lnSpc>
              <a:buFont typeface="Arial"/>
              <a:buChar char="•"/>
            </a:pPr>
            <a:r>
              <a:rPr lang="en-US" sz="2499">
                <a:solidFill>
                  <a:srgbClr val="1E003C"/>
                </a:solidFill>
                <a:latin typeface="Articulat"/>
                <a:ea typeface="Articulat"/>
                <a:cs typeface="Articulat"/>
                <a:sym typeface="Articulat"/>
              </a:rPr>
              <a:t>Reflects both current good practice and the future needs of the profession and provides a benchmark for all those engaged in change initiatives</a:t>
            </a:r>
          </a:p>
          <a:p>
            <a:pPr marL="539749" lvl="1" indent="-269875" algn="l">
              <a:lnSpc>
                <a:spcPts val="4299"/>
              </a:lnSpc>
              <a:buFont typeface="Arial"/>
              <a:buChar char="•"/>
            </a:pPr>
            <a:r>
              <a:rPr lang="en-US" sz="2499">
                <a:solidFill>
                  <a:srgbClr val="1E003C"/>
                </a:solidFill>
                <a:latin typeface="Articulat"/>
                <a:ea typeface="Articulat"/>
                <a:cs typeface="Articulat"/>
                <a:sym typeface="Articulat"/>
              </a:rPr>
              <a:t>Consists of 29 competences, each based around outcomes that project professionals need to achieve</a:t>
            </a:r>
          </a:p>
          <a:p>
            <a:pPr marL="539749" lvl="1" indent="-269875" algn="l">
              <a:lnSpc>
                <a:spcPts val="4299"/>
              </a:lnSpc>
              <a:buFont typeface="Arial"/>
              <a:buChar char="•"/>
            </a:pPr>
            <a:r>
              <a:rPr lang="en-US" sz="2499">
                <a:solidFill>
                  <a:srgbClr val="1E003C"/>
                </a:solidFill>
                <a:latin typeface="Articulat"/>
                <a:ea typeface="Articulat"/>
                <a:cs typeface="Articulat"/>
                <a:sym typeface="Articulat"/>
              </a:rPr>
              <a:t>APM PMQ covers the 24 competences that are most relevant to project managers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683240" y="4740640"/>
            <a:ext cx="13054540" cy="5630659"/>
            <a:chOff x="0" y="0"/>
            <a:chExt cx="1415333" cy="610459"/>
          </a:xfrm>
        </p:grpSpPr>
        <p:sp>
          <p:nvSpPr>
            <p:cNvPr id="3" name="Freeform 3"/>
            <p:cNvSpPr/>
            <p:nvPr/>
          </p:nvSpPr>
          <p:spPr>
            <a:xfrm>
              <a:off x="0" y="0"/>
              <a:ext cx="1415333" cy="610459"/>
            </a:xfrm>
            <a:custGeom>
              <a:avLst/>
              <a:gdLst/>
              <a:ahLst/>
              <a:cxnLst/>
              <a:rect l="l" t="t" r="r" b="b"/>
              <a:pathLst>
                <a:path w="1415333" h="610459">
                  <a:moveTo>
                    <a:pt x="1212133" y="0"/>
                  </a:moveTo>
                  <a:cubicBezTo>
                    <a:pt x="1324357" y="0"/>
                    <a:pt x="1415333" y="136656"/>
                    <a:pt x="1415333" y="305229"/>
                  </a:cubicBezTo>
                  <a:cubicBezTo>
                    <a:pt x="1415333" y="473803"/>
                    <a:pt x="1324357" y="610459"/>
                    <a:pt x="1212133" y="610459"/>
                  </a:cubicBezTo>
                  <a:lnTo>
                    <a:pt x="203200" y="610459"/>
                  </a:lnTo>
                  <a:cubicBezTo>
                    <a:pt x="90976" y="610459"/>
                    <a:pt x="0" y="473803"/>
                    <a:pt x="0" y="305229"/>
                  </a:cubicBezTo>
                  <a:cubicBezTo>
                    <a:pt x="0" y="136656"/>
                    <a:pt x="90976" y="0"/>
                    <a:pt x="203200" y="0"/>
                  </a:cubicBezTo>
                  <a:close/>
                </a:path>
              </a:pathLst>
            </a:custGeom>
            <a:solidFill>
              <a:srgbClr val="F7AD1A"/>
            </a:solidFill>
          </p:spPr>
          <p:txBody>
            <a:bodyPr/>
            <a:lstStyle/>
            <a:p>
              <a:endParaRPr lang="en-ZA"/>
            </a:p>
          </p:txBody>
        </p:sp>
        <p:sp>
          <p:nvSpPr>
            <p:cNvPr id="4" name="TextBox 4"/>
            <p:cNvSpPr txBox="1"/>
            <p:nvPr/>
          </p:nvSpPr>
          <p:spPr>
            <a:xfrm>
              <a:off x="0" y="-19050"/>
              <a:ext cx="1415333" cy="629509"/>
            </a:xfrm>
            <a:prstGeom prst="rect">
              <a:avLst/>
            </a:prstGeom>
          </p:spPr>
          <p:txBody>
            <a:bodyPr lIns="41219" tIns="41219" rIns="41219" bIns="41219" rtlCol="0" anchor="ctr"/>
            <a:lstStyle/>
            <a:p>
              <a:pPr algn="ctr">
                <a:lnSpc>
                  <a:spcPts val="1590"/>
                </a:lnSpc>
              </a:pPr>
              <a:endParaRPr/>
            </a:p>
          </p:txBody>
        </p:sp>
      </p:grpSp>
      <p:sp>
        <p:nvSpPr>
          <p:cNvPr id="5" name="TextBox 5"/>
          <p:cNvSpPr txBox="1"/>
          <p:nvPr/>
        </p:nvSpPr>
        <p:spPr>
          <a:xfrm>
            <a:off x="2034636" y="2794680"/>
            <a:ext cx="3618788" cy="2200275"/>
          </a:xfrm>
          <a:prstGeom prst="rect">
            <a:avLst/>
          </a:prstGeom>
        </p:spPr>
        <p:txBody>
          <a:bodyPr lIns="0" tIns="0" rIns="0" bIns="0" rtlCol="0" anchor="t">
            <a:spAutoFit/>
          </a:bodyPr>
          <a:lstStyle/>
          <a:p>
            <a:pPr algn="ctr">
              <a:lnSpc>
                <a:spcPts val="5774"/>
              </a:lnSpc>
            </a:pPr>
            <a:r>
              <a:rPr lang="en-US" sz="5499" b="1" spc="-274">
                <a:solidFill>
                  <a:srgbClr val="1E003C"/>
                </a:solidFill>
                <a:latin typeface="Articulat Bold"/>
                <a:ea typeface="Articulat Bold"/>
                <a:cs typeface="Articulat Bold"/>
                <a:sym typeface="Articulat Bold"/>
              </a:rPr>
              <a:t>Multiple Response Questions</a:t>
            </a:r>
          </a:p>
        </p:txBody>
      </p:sp>
      <p:sp>
        <p:nvSpPr>
          <p:cNvPr id="6" name="TextBox 6"/>
          <p:cNvSpPr txBox="1"/>
          <p:nvPr/>
        </p:nvSpPr>
        <p:spPr>
          <a:xfrm>
            <a:off x="7667542" y="1155700"/>
            <a:ext cx="9591758" cy="8102600"/>
          </a:xfrm>
          <a:prstGeom prst="rect">
            <a:avLst/>
          </a:prstGeom>
        </p:spPr>
        <p:txBody>
          <a:bodyPr lIns="0" tIns="0" rIns="0" bIns="0" rtlCol="0" anchor="t">
            <a:spAutoFit/>
          </a:bodyPr>
          <a:lstStyle/>
          <a:p>
            <a:pPr algn="l">
              <a:lnSpc>
                <a:spcPts val="4299"/>
              </a:lnSpc>
            </a:pPr>
            <a:r>
              <a:rPr lang="en-US" sz="2499" i="1">
                <a:solidFill>
                  <a:srgbClr val="1E003C"/>
                </a:solidFill>
                <a:latin typeface="Articulat Italics"/>
                <a:ea typeface="Articulat Italics"/>
                <a:cs typeface="Articulat Italics"/>
                <a:sym typeface="Articulat Italics"/>
              </a:rPr>
              <a:t>A pharmaceutical company is developing a life-saving new drug which requires a specific raw ingredient, how would a procurement strategy support the election of an appropriate supplier?</a:t>
            </a:r>
          </a:p>
          <a:p>
            <a:pPr marL="539749" lvl="1" indent="-269875" algn="l">
              <a:lnSpc>
                <a:spcPts val="4299"/>
              </a:lnSpc>
              <a:buAutoNum type="arabicPeriod"/>
            </a:pPr>
            <a:r>
              <a:rPr lang="en-US" sz="2499" i="1">
                <a:solidFill>
                  <a:srgbClr val="1E003C"/>
                </a:solidFill>
                <a:latin typeface="Articulat Italics"/>
                <a:ea typeface="Articulat Italics"/>
                <a:cs typeface="Articulat Italics"/>
                <a:sym typeface="Articulat Italics"/>
              </a:rPr>
              <a:t>To manage the cost of the ingredient </a:t>
            </a:r>
          </a:p>
          <a:p>
            <a:pPr marL="539749" lvl="1" indent="-269875" algn="l">
              <a:lnSpc>
                <a:spcPts val="4299"/>
              </a:lnSpc>
              <a:buAutoNum type="arabicPeriod"/>
            </a:pPr>
            <a:r>
              <a:rPr lang="en-US" sz="2499" i="1">
                <a:solidFill>
                  <a:srgbClr val="1E003C"/>
                </a:solidFill>
                <a:latin typeface="Articulat Italics"/>
                <a:ea typeface="Articulat Italics"/>
                <a:cs typeface="Articulat Italics"/>
                <a:sym typeface="Articulat Italics"/>
              </a:rPr>
              <a:t>To ensure bulk savings are achieved by using existing suppliers</a:t>
            </a:r>
          </a:p>
          <a:p>
            <a:pPr marL="539749" lvl="1" indent="-269875" algn="l">
              <a:lnSpc>
                <a:spcPts val="4299"/>
              </a:lnSpc>
              <a:buAutoNum type="arabicPeriod"/>
            </a:pPr>
            <a:r>
              <a:rPr lang="en-US" sz="2499" i="1">
                <a:solidFill>
                  <a:srgbClr val="1E003C"/>
                </a:solidFill>
                <a:latin typeface="Articulat Italics"/>
                <a:ea typeface="Articulat Italics"/>
                <a:cs typeface="Articulat Italics"/>
                <a:sym typeface="Articulat Italics"/>
              </a:rPr>
              <a:t>To ensure the quality assurance of ingredients is defined</a:t>
            </a:r>
          </a:p>
          <a:p>
            <a:pPr marL="539749" lvl="1" indent="-269875" algn="l">
              <a:lnSpc>
                <a:spcPts val="4299"/>
              </a:lnSpc>
              <a:buAutoNum type="arabicPeriod"/>
            </a:pPr>
            <a:r>
              <a:rPr lang="en-US" sz="2499" i="1">
                <a:solidFill>
                  <a:srgbClr val="1E003C"/>
                </a:solidFill>
                <a:latin typeface="Articulat Italics"/>
                <a:ea typeface="Articulat Italics"/>
                <a:cs typeface="Articulat Italics"/>
                <a:sym typeface="Articulat Italics"/>
              </a:rPr>
              <a:t>To ensure the project is completed within the specified timeframe</a:t>
            </a:r>
          </a:p>
          <a:p>
            <a:pPr marL="539749" lvl="1" indent="-269875" algn="l">
              <a:lnSpc>
                <a:spcPts val="4299"/>
              </a:lnSpc>
              <a:buAutoNum type="arabicPeriod"/>
            </a:pPr>
            <a:r>
              <a:rPr lang="en-US" sz="2499" i="1">
                <a:solidFill>
                  <a:srgbClr val="1E003C"/>
                </a:solidFill>
                <a:latin typeface="Articulat Italics"/>
                <a:ea typeface="Articulat Italics"/>
                <a:cs typeface="Articulat Italics"/>
                <a:sym typeface="Articulat Italics"/>
              </a:rPr>
              <a:t>To manage potential supply chain risks</a:t>
            </a:r>
          </a:p>
          <a:p>
            <a:pPr marL="539749" lvl="1" indent="-269875" algn="l">
              <a:lnSpc>
                <a:spcPts val="4299"/>
              </a:lnSpc>
              <a:buAutoNum type="arabicPeriod"/>
            </a:pPr>
            <a:r>
              <a:rPr lang="en-US" sz="2499" i="1">
                <a:solidFill>
                  <a:srgbClr val="1E003C"/>
                </a:solidFill>
                <a:latin typeface="Articulat Italics"/>
                <a:ea typeface="Articulat Italics"/>
                <a:cs typeface="Articulat Italics"/>
                <a:sym typeface="Articulat Italics"/>
              </a:rPr>
              <a:t>To create a short-term saving for the project</a:t>
            </a:r>
          </a:p>
          <a:p>
            <a:pPr algn="l">
              <a:lnSpc>
                <a:spcPts val="4299"/>
              </a:lnSpc>
            </a:pPr>
            <a:r>
              <a:rPr lang="en-US" sz="2499" i="1">
                <a:solidFill>
                  <a:srgbClr val="1E003C"/>
                </a:solidFill>
                <a:latin typeface="Articulat Italics"/>
                <a:ea typeface="Articulat Italics"/>
                <a:cs typeface="Articulat Italics"/>
                <a:sym typeface="Articulat Italics"/>
              </a:rPr>
              <a:t>Select one correct combination of the given statements:</a:t>
            </a:r>
          </a:p>
          <a:p>
            <a:pPr algn="l">
              <a:lnSpc>
                <a:spcPts val="4299"/>
              </a:lnSpc>
            </a:pPr>
            <a:r>
              <a:rPr lang="en-US" sz="2499" i="1">
                <a:solidFill>
                  <a:srgbClr val="1E003C"/>
                </a:solidFill>
                <a:latin typeface="Articulat Italics"/>
                <a:ea typeface="Articulat Italics"/>
                <a:cs typeface="Articulat Italics"/>
                <a:sym typeface="Articulat Italics"/>
              </a:rPr>
              <a:t>a. 1, 4, 6</a:t>
            </a:r>
          </a:p>
          <a:p>
            <a:pPr algn="l">
              <a:lnSpc>
                <a:spcPts val="4299"/>
              </a:lnSpc>
            </a:pPr>
            <a:r>
              <a:rPr lang="en-US" sz="2499" i="1">
                <a:solidFill>
                  <a:srgbClr val="1E003C"/>
                </a:solidFill>
                <a:latin typeface="Articulat Italics"/>
                <a:ea typeface="Articulat Italics"/>
                <a:cs typeface="Articulat Italics"/>
                <a:sym typeface="Articulat Italics"/>
              </a:rPr>
              <a:t>b. 2, 5, 6</a:t>
            </a:r>
          </a:p>
          <a:p>
            <a:pPr algn="l">
              <a:lnSpc>
                <a:spcPts val="4299"/>
              </a:lnSpc>
            </a:pPr>
            <a:r>
              <a:rPr lang="en-US" sz="2499" i="1">
                <a:solidFill>
                  <a:srgbClr val="1E003C"/>
                </a:solidFill>
                <a:latin typeface="Articulat Italics"/>
                <a:ea typeface="Articulat Italics"/>
                <a:cs typeface="Articulat Italics"/>
                <a:sym typeface="Articulat Italics"/>
              </a:rPr>
              <a:t>c. 1, 3, 5</a:t>
            </a:r>
          </a:p>
          <a:p>
            <a:pPr algn="l">
              <a:lnSpc>
                <a:spcPts val="4299"/>
              </a:lnSpc>
            </a:pPr>
            <a:r>
              <a:rPr lang="en-US" sz="2499" i="1">
                <a:solidFill>
                  <a:srgbClr val="1E003C"/>
                </a:solidFill>
                <a:latin typeface="Articulat Italics"/>
                <a:ea typeface="Articulat Italics"/>
                <a:cs typeface="Articulat Italics"/>
                <a:sym typeface="Articulat Italics"/>
              </a:rPr>
              <a:t>d. 3, 5, 6</a:t>
            </a:r>
          </a:p>
        </p:txBody>
      </p:sp>
      <p:sp>
        <p:nvSpPr>
          <p:cNvPr id="7" name="TextBox 7"/>
          <p:cNvSpPr txBox="1"/>
          <p:nvPr/>
        </p:nvSpPr>
        <p:spPr>
          <a:xfrm>
            <a:off x="1782126" y="5331912"/>
            <a:ext cx="4123808" cy="2552700"/>
          </a:xfrm>
          <a:prstGeom prst="rect">
            <a:avLst/>
          </a:prstGeom>
        </p:spPr>
        <p:txBody>
          <a:bodyPr lIns="0" tIns="0" rIns="0" bIns="0" rtlCol="0" anchor="t">
            <a:spAutoFit/>
          </a:bodyPr>
          <a:lstStyle/>
          <a:p>
            <a:pPr algn="ctr">
              <a:lnSpc>
                <a:spcPts val="5100"/>
              </a:lnSpc>
            </a:pPr>
            <a:r>
              <a:rPr lang="en-US" sz="3000">
                <a:solidFill>
                  <a:srgbClr val="1E003C"/>
                </a:solidFill>
                <a:latin typeface="Articulat"/>
                <a:ea typeface="Articulat"/>
                <a:cs typeface="Articulat"/>
                <a:sym typeface="Articulat"/>
              </a:rPr>
              <a:t>20 questions </a:t>
            </a:r>
          </a:p>
          <a:p>
            <a:pPr algn="ctr">
              <a:lnSpc>
                <a:spcPts val="5100"/>
              </a:lnSpc>
            </a:pPr>
            <a:r>
              <a:rPr lang="en-US" sz="3000">
                <a:solidFill>
                  <a:srgbClr val="1E003C"/>
                </a:solidFill>
                <a:latin typeface="Articulat"/>
                <a:ea typeface="Articulat"/>
                <a:cs typeface="Articulat"/>
                <a:sym typeface="Articulat"/>
              </a:rPr>
              <a:t>1 mark each </a:t>
            </a:r>
          </a:p>
          <a:p>
            <a:pPr algn="ctr">
              <a:lnSpc>
                <a:spcPts val="5100"/>
              </a:lnSpc>
            </a:pPr>
            <a:r>
              <a:rPr lang="en-US" sz="3000">
                <a:solidFill>
                  <a:srgbClr val="1E003C"/>
                </a:solidFill>
                <a:latin typeface="Articulat"/>
                <a:ea typeface="Articulat"/>
                <a:cs typeface="Articulat"/>
                <a:sym typeface="Articulat"/>
              </a:rPr>
              <a:t>Click on/select the correct answer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1A837C30A6E04E88E253E4521759D6" ma:contentTypeVersion="16" ma:contentTypeDescription="Create a new document." ma:contentTypeScope="" ma:versionID="59708e4b4aa3a380591f8d73222f48f1">
  <xsd:schema xmlns:xsd="http://www.w3.org/2001/XMLSchema" xmlns:xs="http://www.w3.org/2001/XMLSchema" xmlns:p="http://schemas.microsoft.com/office/2006/metadata/properties" xmlns:ns2="f0d8605e-f064-4308-a378-91be967e6d33" xmlns:ns3="5a060ada-f1c1-46c4-b70c-5c89a7f16c4b" targetNamespace="http://schemas.microsoft.com/office/2006/metadata/properties" ma:root="true" ma:fieldsID="7554271b72834023ab4cc81036d10a03" ns2:_="" ns3:_="">
    <xsd:import namespace="f0d8605e-f064-4308-a378-91be967e6d33"/>
    <xsd:import namespace="5a060ada-f1c1-46c4-b70c-5c89a7f16c4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DateTaken" minOccurs="0"/>
                <xsd:element ref="ns2:lcf76f155ced4ddcb4097134ff3c332f" minOccurs="0"/>
                <xsd:element ref="ns3:TaxCatchAll" minOccurs="0"/>
                <xsd:element ref="ns2:MediaServiceSearchPropertie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d8605e-f064-4308-a378-91be967e6d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df22750-4ea3-46a9-afa6-d96d2c158fea" ma:termSetId="09814cd3-568e-fe90-9814-8d621ff8fb84" ma:anchorId="fba54fb3-c3e1-fe81-a776-ca4b69148c4d" ma:open="true" ma:isKeyword="false">
      <xsd:complexType>
        <xsd:sequence>
          <xsd:element ref="pc:Terms" minOccurs="0" maxOccurs="1"/>
        </xsd:sequence>
      </xsd:complex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060ada-f1c1-46c4-b70c-5c89a7f16c4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97f49dac-73b0-4049-b8b2-23787b642040}" ma:internalName="TaxCatchAll" ma:showField="CatchAllData" ma:web="5a060ada-f1c1-46c4-b70c-5c89a7f16c4b">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0d8605e-f064-4308-a378-91be967e6d33">
      <Terms xmlns="http://schemas.microsoft.com/office/infopath/2007/PartnerControls"/>
    </lcf76f155ced4ddcb4097134ff3c332f>
    <TaxCatchAll xmlns="5a060ada-f1c1-46c4-b70c-5c89a7f16c4b" xsi:nil="true"/>
  </documentManagement>
</p:properties>
</file>

<file path=customXml/itemProps1.xml><?xml version="1.0" encoding="utf-8"?>
<ds:datastoreItem xmlns:ds="http://schemas.openxmlformats.org/officeDocument/2006/customXml" ds:itemID="{08DA515B-FFF4-46D8-AD1C-D606429439ED}"/>
</file>

<file path=customXml/itemProps2.xml><?xml version="1.0" encoding="utf-8"?>
<ds:datastoreItem xmlns:ds="http://schemas.openxmlformats.org/officeDocument/2006/customXml" ds:itemID="{1AC8E6AE-F710-4C55-AC01-C9D3D282F149}"/>
</file>

<file path=customXml/itemProps3.xml><?xml version="1.0" encoding="utf-8"?>
<ds:datastoreItem xmlns:ds="http://schemas.openxmlformats.org/officeDocument/2006/customXml" ds:itemID="{545ABF55-F103-4332-821C-671229B95C2D}"/>
</file>

<file path=docProps/app.xml><?xml version="1.0" encoding="utf-8"?>
<Properties xmlns="http://schemas.openxmlformats.org/officeDocument/2006/extended-properties" xmlns:vt="http://schemas.openxmlformats.org/officeDocument/2006/docPropsVTypes">
  <TotalTime>1</TotalTime>
  <Words>1058</Words>
  <Application>Microsoft Office PowerPoint</Application>
  <PresentationFormat>Custom</PresentationFormat>
  <Paragraphs>109</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Articulat Italics</vt:lpstr>
      <vt:lpstr>Arial</vt:lpstr>
      <vt:lpstr>Canva Sans</vt:lpstr>
      <vt:lpstr>Calibri</vt:lpstr>
      <vt:lpstr>Articulat</vt:lpstr>
      <vt:lpstr>Articulat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23-01-2025 APM PMQ Exam Prep Session 121 with Crissi Nimmakuri</dc:title>
  <cp:lastModifiedBy>Jasmine De Nobrega</cp:lastModifiedBy>
  <cp:revision>2</cp:revision>
  <dcterms:created xsi:type="dcterms:W3CDTF">2006-08-16T00:00:00Z</dcterms:created>
  <dcterms:modified xsi:type="dcterms:W3CDTF">2025-04-07T12:46:11Z</dcterms:modified>
  <dc:identifier>DAGc6TywNBA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0x010100DA1A837C30A6E04E88E253E4521759D6</vt:lpwstr>
  </property>
</Properties>
</file>