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rticulat" panose="020B0604020202020204" charset="0"/>
      <p:regular r:id="rId20"/>
    </p:embeddedFont>
    <p:embeddedFont>
      <p:font typeface="Articulat Bold" panose="020B0604020202020204" charset="0"/>
      <p:regular r:id="rId21"/>
    </p:embeddedFont>
    <p:embeddedFont>
      <p:font typeface="Articulat Italics" panose="020B0604020202020204" charset="0"/>
      <p:regular r:id="rId22"/>
    </p:embeddedFont>
    <p:embeddedFont>
      <p:font typeface="Canva Sans"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66" d="100"/>
          <a:sy n="66" d="100"/>
        </p:scale>
        <p:origin x="2646" y="8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 Id="rId30"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AutoShape 2"/>
          <p:cNvSpPr/>
          <p:nvPr/>
        </p:nvSpPr>
        <p:spPr>
          <a:xfrm>
            <a:off x="1165356" y="6955074"/>
            <a:ext cx="1832891" cy="0"/>
          </a:xfrm>
          <a:prstGeom prst="line">
            <a:avLst/>
          </a:prstGeom>
          <a:ln w="38100" cap="flat">
            <a:solidFill>
              <a:srgbClr val="1E003C"/>
            </a:solidFill>
            <a:prstDash val="solid"/>
            <a:headEnd type="none" w="sm" len="sm"/>
            <a:tailEnd type="arrow" w="med" len="sm"/>
          </a:ln>
        </p:spPr>
        <p:txBody>
          <a:bodyPr/>
          <a:lstStyle/>
          <a:p>
            <a:endParaRPr lang="en-ZA"/>
          </a:p>
        </p:txBody>
      </p:sp>
      <p:sp>
        <p:nvSpPr>
          <p:cNvPr id="3" name="Freeform 3"/>
          <p:cNvSpPr/>
          <p:nvPr/>
        </p:nvSpPr>
        <p:spPr>
          <a:xfrm>
            <a:off x="190598" y="8382662"/>
            <a:ext cx="3099603" cy="1751276"/>
          </a:xfrm>
          <a:custGeom>
            <a:avLst/>
            <a:gdLst/>
            <a:ahLst/>
            <a:cxnLst/>
            <a:rect l="l" t="t" r="r" b="b"/>
            <a:pathLst>
              <a:path w="3099603" h="1751276">
                <a:moveTo>
                  <a:pt x="0" y="0"/>
                </a:moveTo>
                <a:lnTo>
                  <a:pt x="3099604" y="0"/>
                </a:lnTo>
                <a:lnTo>
                  <a:pt x="3099604" y="1751276"/>
                </a:lnTo>
                <a:lnTo>
                  <a:pt x="0" y="1751276"/>
                </a:lnTo>
                <a:lnTo>
                  <a:pt x="0" y="0"/>
                </a:lnTo>
                <a:close/>
              </a:path>
            </a:pathLst>
          </a:custGeom>
          <a:blipFill>
            <a:blip r:embed="rId2"/>
            <a:stretch>
              <a:fillRect/>
            </a:stretch>
          </a:blipFill>
        </p:spPr>
        <p:txBody>
          <a:bodyPr/>
          <a:lstStyle/>
          <a:p>
            <a:endParaRPr lang="en-ZA"/>
          </a:p>
        </p:txBody>
      </p:sp>
      <p:sp>
        <p:nvSpPr>
          <p:cNvPr id="4" name="TextBox 4"/>
          <p:cNvSpPr txBox="1"/>
          <p:nvPr/>
        </p:nvSpPr>
        <p:spPr>
          <a:xfrm>
            <a:off x="1165356" y="7440849"/>
            <a:ext cx="7978644" cy="466725"/>
          </a:xfrm>
          <a:prstGeom prst="rect">
            <a:avLst/>
          </a:prstGeom>
        </p:spPr>
        <p:txBody>
          <a:bodyPr lIns="0" tIns="0" rIns="0" bIns="0" rtlCol="0" anchor="t">
            <a:spAutoFit/>
          </a:bodyPr>
          <a:lstStyle/>
          <a:p>
            <a:pPr marL="0" lvl="0" indent="0" algn="l">
              <a:lnSpc>
                <a:spcPts val="3600"/>
              </a:lnSpc>
            </a:pPr>
            <a:r>
              <a:rPr lang="en-US" sz="3000">
                <a:solidFill>
                  <a:srgbClr val="E93982"/>
                </a:solidFill>
                <a:latin typeface="Articulat"/>
                <a:ea typeface="Articulat"/>
                <a:cs typeface="Articulat"/>
                <a:sym typeface="Articulat"/>
              </a:rPr>
              <a:t>Exam Prep Session</a:t>
            </a:r>
          </a:p>
        </p:txBody>
      </p:sp>
      <p:grpSp>
        <p:nvGrpSpPr>
          <p:cNvPr id="5" name="Group 5"/>
          <p:cNvGrpSpPr/>
          <p:nvPr/>
        </p:nvGrpSpPr>
        <p:grpSpPr>
          <a:xfrm rot="-10800000">
            <a:off x="7523295" y="1910311"/>
            <a:ext cx="9827474" cy="982747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AD1A"/>
            </a:solidFill>
          </p:spPr>
          <p:txBody>
            <a:bodyPr/>
            <a:lstStyle/>
            <a:p>
              <a:endParaRPr lang="en-ZA"/>
            </a:p>
          </p:txBody>
        </p:sp>
        <p:sp>
          <p:nvSpPr>
            <p:cNvPr id="7" name="TextBox 7"/>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8" name="Freeform 8"/>
          <p:cNvSpPr/>
          <p:nvPr/>
        </p:nvSpPr>
        <p:spPr>
          <a:xfrm flipH="1">
            <a:off x="6306416" y="1684465"/>
            <a:ext cx="12871463" cy="8602535"/>
          </a:xfrm>
          <a:custGeom>
            <a:avLst/>
            <a:gdLst/>
            <a:ahLst/>
            <a:cxnLst/>
            <a:rect l="l" t="t" r="r" b="b"/>
            <a:pathLst>
              <a:path w="12871463" h="8602535">
                <a:moveTo>
                  <a:pt x="12871463" y="0"/>
                </a:moveTo>
                <a:lnTo>
                  <a:pt x="0" y="0"/>
                </a:lnTo>
                <a:lnTo>
                  <a:pt x="0" y="8602535"/>
                </a:lnTo>
                <a:lnTo>
                  <a:pt x="12871463" y="8602535"/>
                </a:lnTo>
                <a:lnTo>
                  <a:pt x="12871463" y="0"/>
                </a:lnTo>
                <a:close/>
              </a:path>
            </a:pathLst>
          </a:custGeom>
          <a:blipFill>
            <a:blip r:embed="rId3"/>
            <a:stretch>
              <a:fillRect/>
            </a:stretch>
          </a:blipFill>
        </p:spPr>
        <p:txBody>
          <a:bodyPr/>
          <a:lstStyle/>
          <a:p>
            <a:endParaRPr lang="en-ZA"/>
          </a:p>
        </p:txBody>
      </p:sp>
      <p:sp>
        <p:nvSpPr>
          <p:cNvPr id="18" name="TextBox 18"/>
          <p:cNvSpPr txBox="1"/>
          <p:nvPr/>
        </p:nvSpPr>
        <p:spPr>
          <a:xfrm>
            <a:off x="1268399" y="1433262"/>
            <a:ext cx="4436933" cy="466725"/>
          </a:xfrm>
          <a:prstGeom prst="rect">
            <a:avLst/>
          </a:prstGeom>
        </p:spPr>
        <p:txBody>
          <a:bodyPr lIns="0" tIns="0" rIns="0" bIns="0" rtlCol="0" anchor="t">
            <a:spAutoFit/>
          </a:bodyPr>
          <a:lstStyle/>
          <a:p>
            <a:pPr marL="0" lvl="0" indent="0" algn="l">
              <a:lnSpc>
                <a:spcPts val="3600"/>
              </a:lnSpc>
            </a:pPr>
            <a:r>
              <a:rPr lang="en-US" sz="3000">
                <a:solidFill>
                  <a:srgbClr val="1E003C"/>
                </a:solidFill>
                <a:latin typeface="Articulat"/>
                <a:ea typeface="Articulat"/>
                <a:cs typeface="Articulat"/>
                <a:sym typeface="Articulat"/>
              </a:rPr>
              <a:t>www.itonlinelearning.com</a:t>
            </a:r>
          </a:p>
        </p:txBody>
      </p:sp>
      <p:sp>
        <p:nvSpPr>
          <p:cNvPr id="19" name="Freeform 19"/>
          <p:cNvSpPr/>
          <p:nvPr/>
        </p:nvSpPr>
        <p:spPr>
          <a:xfrm>
            <a:off x="1165356" y="2237663"/>
            <a:ext cx="4072620" cy="4499792"/>
          </a:xfrm>
          <a:custGeom>
            <a:avLst/>
            <a:gdLst/>
            <a:ahLst/>
            <a:cxnLst/>
            <a:rect l="l" t="t" r="r" b="b"/>
            <a:pathLst>
              <a:path w="4072620" h="4499792">
                <a:moveTo>
                  <a:pt x="0" y="0"/>
                </a:moveTo>
                <a:lnTo>
                  <a:pt x="4072619" y="0"/>
                </a:lnTo>
                <a:lnTo>
                  <a:pt x="4072619" y="4499791"/>
                </a:lnTo>
                <a:lnTo>
                  <a:pt x="0" y="4499791"/>
                </a:lnTo>
                <a:lnTo>
                  <a:pt x="0" y="0"/>
                </a:lnTo>
                <a:close/>
              </a:path>
            </a:pathLst>
          </a:custGeom>
          <a:blipFill>
            <a:blip r:embed="rId4"/>
            <a:stretch>
              <a:fillRect l="-33245" r="-32487"/>
            </a:stretch>
          </a:blipFill>
        </p:spPr>
        <p:txBody>
          <a:bodyPr/>
          <a:lstStyle/>
          <a:p>
            <a:endParaRPr lang="en-ZA"/>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952625"/>
          <a:ext cx="16294301" cy="7305676"/>
        </p:xfrm>
        <a:graphic>
          <a:graphicData uri="http://schemas.openxmlformats.org/drawingml/2006/table">
            <a:tbl>
              <a:tblPr/>
              <a:tblGrid>
                <a:gridCol w="3061588">
                  <a:extLst>
                    <a:ext uri="{9D8B030D-6E8A-4147-A177-3AD203B41FA5}">
                      <a16:colId xmlns:a16="http://schemas.microsoft.com/office/drawing/2014/main" val="20000"/>
                    </a:ext>
                  </a:extLst>
                </a:gridCol>
                <a:gridCol w="13232713">
                  <a:extLst>
                    <a:ext uri="{9D8B030D-6E8A-4147-A177-3AD203B41FA5}">
                      <a16:colId xmlns:a16="http://schemas.microsoft.com/office/drawing/2014/main" val="20001"/>
                    </a:ext>
                  </a:extLst>
                </a:gridCol>
              </a:tblGrid>
              <a:tr h="1043668">
                <a:tc>
                  <a:txBody>
                    <a:bodyPr/>
                    <a:lstStyle/>
                    <a:p>
                      <a:pPr algn="ctr">
                        <a:lnSpc>
                          <a:spcPts val="4200"/>
                        </a:lnSpc>
                        <a:defRPr/>
                      </a:pPr>
                      <a:r>
                        <a:rPr lang="en-US" sz="3000" b="1">
                          <a:solidFill>
                            <a:srgbClr val="000000"/>
                          </a:solidFill>
                          <a:latin typeface="Articulat Bold"/>
                          <a:ea typeface="Articulat Bold"/>
                          <a:cs typeface="Articulat Bold"/>
                          <a:sym typeface="Articulat Bold"/>
                        </a:rPr>
                        <a:t>Verb</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b="1">
                          <a:solidFill>
                            <a:srgbClr val="000000"/>
                          </a:solidFill>
                          <a:latin typeface="Articulat Bold"/>
                          <a:ea typeface="Articulat Bold"/>
                          <a:cs typeface="Articulat Bold"/>
                          <a:sym typeface="Articulat Bold"/>
                        </a:rPr>
                        <a:t>Definition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43668">
                <a:tc>
                  <a:txBody>
                    <a:bodyPr/>
                    <a:lstStyle/>
                    <a:p>
                      <a:pPr algn="ctr">
                        <a:lnSpc>
                          <a:spcPts val="4200"/>
                        </a:lnSpc>
                        <a:defRPr/>
                      </a:pPr>
                      <a:r>
                        <a:rPr lang="en-US" sz="3000">
                          <a:solidFill>
                            <a:srgbClr val="000000"/>
                          </a:solidFill>
                          <a:latin typeface="Articulat"/>
                          <a:ea typeface="Articulat"/>
                          <a:cs typeface="Articulat"/>
                          <a:sym typeface="Articulat"/>
                        </a:rPr>
                        <a:t>Differentiate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000000"/>
                          </a:solidFill>
                          <a:latin typeface="Articulat"/>
                          <a:ea typeface="Articulat"/>
                          <a:cs typeface="Articulat"/>
                          <a:sym typeface="Articulat"/>
                        </a:rPr>
                        <a:t>Recognise or determine what makes something different.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43668">
                <a:tc>
                  <a:txBody>
                    <a:bodyPr/>
                    <a:lstStyle/>
                    <a:p>
                      <a:pPr algn="ctr">
                        <a:lnSpc>
                          <a:spcPts val="4200"/>
                        </a:lnSpc>
                        <a:defRPr/>
                      </a:pPr>
                      <a:r>
                        <a:rPr lang="en-US" sz="3000">
                          <a:solidFill>
                            <a:srgbClr val="000000"/>
                          </a:solidFill>
                          <a:latin typeface="Articulat"/>
                          <a:ea typeface="Articulat"/>
                          <a:cs typeface="Articulat"/>
                          <a:sym typeface="Articulat"/>
                        </a:rPr>
                        <a:t>Define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000000"/>
                          </a:solidFill>
                          <a:latin typeface="Articulat"/>
                          <a:ea typeface="Articulat"/>
                          <a:cs typeface="Articulat"/>
                          <a:sym typeface="Articulat"/>
                        </a:rPr>
                        <a:t>Give the nature, scope or meaning (from the APMBoK 7th Edition).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43668">
                <a:tc>
                  <a:txBody>
                    <a:bodyPr/>
                    <a:lstStyle/>
                    <a:p>
                      <a:pPr algn="ctr">
                        <a:lnSpc>
                          <a:spcPts val="4200"/>
                        </a:lnSpc>
                        <a:defRPr/>
                      </a:pPr>
                      <a:r>
                        <a:rPr lang="en-US" sz="3000">
                          <a:solidFill>
                            <a:srgbClr val="000000"/>
                          </a:solidFill>
                          <a:latin typeface="Articulat"/>
                          <a:ea typeface="Articulat"/>
                          <a:cs typeface="Articulat"/>
                          <a:sym typeface="Articulat"/>
                        </a:rPr>
                        <a:t>Describe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000000"/>
                          </a:solidFill>
                          <a:latin typeface="Articulat"/>
                          <a:ea typeface="Articulat"/>
                          <a:cs typeface="Articulat"/>
                          <a:sym typeface="Articulat"/>
                        </a:rPr>
                        <a:t>Give an account, including all relevant characteristics, qualities &amp; events.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43668">
                <a:tc>
                  <a:txBody>
                    <a:bodyPr/>
                    <a:lstStyle/>
                    <a:p>
                      <a:pPr algn="ctr">
                        <a:lnSpc>
                          <a:spcPts val="4200"/>
                        </a:lnSpc>
                        <a:defRPr/>
                      </a:pPr>
                      <a:r>
                        <a:rPr lang="en-US" sz="3000">
                          <a:solidFill>
                            <a:srgbClr val="000000"/>
                          </a:solidFill>
                          <a:latin typeface="Articulat"/>
                          <a:ea typeface="Articulat"/>
                          <a:cs typeface="Articulat"/>
                          <a:sym typeface="Articulat"/>
                        </a:rPr>
                        <a:t>Explain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000000"/>
                          </a:solidFill>
                          <a:latin typeface="Articulat"/>
                          <a:ea typeface="Articulat"/>
                          <a:cs typeface="Articulat"/>
                          <a:sym typeface="Articulat"/>
                        </a:rPr>
                        <a:t>Give an account of the purpose(s) or reason(s).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43668">
                <a:tc>
                  <a:txBody>
                    <a:bodyPr/>
                    <a:lstStyle/>
                    <a:p>
                      <a:pPr algn="ctr">
                        <a:lnSpc>
                          <a:spcPts val="4200"/>
                        </a:lnSpc>
                        <a:defRPr/>
                      </a:pPr>
                      <a:r>
                        <a:rPr lang="en-US" sz="3000">
                          <a:solidFill>
                            <a:srgbClr val="000000"/>
                          </a:solidFill>
                          <a:latin typeface="Articulat"/>
                          <a:ea typeface="Articulat"/>
                          <a:cs typeface="Articulat"/>
                          <a:sym typeface="Articulat"/>
                        </a:rPr>
                        <a:t>Outline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000000"/>
                          </a:solidFill>
                          <a:latin typeface="Articulat"/>
                          <a:ea typeface="Articulat"/>
                          <a:cs typeface="Articulat"/>
                          <a:sym typeface="Articulat"/>
                        </a:rPr>
                        <a:t>Set out the main points/characteristics.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43668">
                <a:tc>
                  <a:txBody>
                    <a:bodyPr/>
                    <a:lstStyle/>
                    <a:p>
                      <a:pPr algn="ctr">
                        <a:lnSpc>
                          <a:spcPts val="4200"/>
                        </a:lnSpc>
                        <a:defRPr/>
                      </a:pPr>
                      <a:r>
                        <a:rPr lang="en-US" sz="3000">
                          <a:solidFill>
                            <a:srgbClr val="000000"/>
                          </a:solidFill>
                          <a:latin typeface="Articulat"/>
                          <a:ea typeface="Articulat"/>
                          <a:cs typeface="Articulat"/>
                          <a:sym typeface="Articulat"/>
                        </a:rPr>
                        <a:t>State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000000"/>
                          </a:solidFill>
                          <a:latin typeface="Articulat"/>
                          <a:ea typeface="Articulat"/>
                          <a:cs typeface="Articulat"/>
                          <a:sym typeface="Articulat"/>
                        </a:rPr>
                        <a:t>Express the details without elaboration.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TextBox 3"/>
          <p:cNvSpPr txBox="1"/>
          <p:nvPr/>
        </p:nvSpPr>
        <p:spPr>
          <a:xfrm>
            <a:off x="1028700" y="1002028"/>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Command Verbs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1625290" y="2646929"/>
            <a:ext cx="5634010" cy="4993142"/>
          </a:xfrm>
          <a:custGeom>
            <a:avLst/>
            <a:gdLst/>
            <a:ahLst/>
            <a:cxnLst/>
            <a:rect l="l" t="t" r="r" b="b"/>
            <a:pathLst>
              <a:path w="5634010" h="4993142">
                <a:moveTo>
                  <a:pt x="0" y="0"/>
                </a:moveTo>
                <a:lnTo>
                  <a:pt x="5634010" y="0"/>
                </a:lnTo>
                <a:lnTo>
                  <a:pt x="5634010" y="4993142"/>
                </a:lnTo>
                <a:lnTo>
                  <a:pt x="0" y="4993142"/>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1028700" y="112395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The Day Before Your Exam</a:t>
            </a:r>
          </a:p>
        </p:txBody>
      </p:sp>
      <p:sp>
        <p:nvSpPr>
          <p:cNvPr id="4" name="TextBox 4"/>
          <p:cNvSpPr txBox="1"/>
          <p:nvPr/>
        </p:nvSpPr>
        <p:spPr>
          <a:xfrm>
            <a:off x="1028700" y="2823210"/>
            <a:ext cx="10596590" cy="5135880"/>
          </a:xfrm>
          <a:prstGeom prst="rect">
            <a:avLst/>
          </a:prstGeom>
        </p:spPr>
        <p:txBody>
          <a:bodyPr lIns="0" tIns="0" rIns="0" bIns="0" rtlCol="0" anchor="t">
            <a:spAutoFit/>
          </a:bodyPr>
          <a:lstStyle/>
          <a:p>
            <a:pPr marL="647700" lvl="1" indent="-323850" algn="l">
              <a:lnSpc>
                <a:spcPts val="5160"/>
              </a:lnSpc>
              <a:buFont typeface="Arial"/>
              <a:buChar char="•"/>
            </a:pPr>
            <a:r>
              <a:rPr lang="en-US" sz="3000">
                <a:solidFill>
                  <a:srgbClr val="1E003C"/>
                </a:solidFill>
                <a:latin typeface="Articulat"/>
                <a:ea typeface="Articulat"/>
                <a:cs typeface="Articulat"/>
                <a:sym typeface="Articulat"/>
              </a:rPr>
              <a:t>Practise using the Sample Paper on the APM website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Prepare your technology beforehand so that you can focus on the exam and not your system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Double-check that you know how to access the exam and how to enter your answers for different question types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Save the information with your link to the exam and login information to your computer desktop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You require a camera (360-degree or embedded)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1992432" y="2756826"/>
            <a:ext cx="5365422" cy="5777036"/>
          </a:xfrm>
          <a:custGeom>
            <a:avLst/>
            <a:gdLst/>
            <a:ahLst/>
            <a:cxnLst/>
            <a:rect l="l" t="t" r="r" b="b"/>
            <a:pathLst>
              <a:path w="5365422" h="5777036">
                <a:moveTo>
                  <a:pt x="0" y="0"/>
                </a:moveTo>
                <a:lnTo>
                  <a:pt x="5365423" y="0"/>
                </a:lnTo>
                <a:lnTo>
                  <a:pt x="5365423" y="5777036"/>
                </a:lnTo>
                <a:lnTo>
                  <a:pt x="0" y="5777036"/>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1028700" y="112395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During Your Exam</a:t>
            </a:r>
          </a:p>
        </p:txBody>
      </p:sp>
      <p:sp>
        <p:nvSpPr>
          <p:cNvPr id="4" name="TextBox 4"/>
          <p:cNvSpPr txBox="1"/>
          <p:nvPr/>
        </p:nvSpPr>
        <p:spPr>
          <a:xfrm>
            <a:off x="1028700" y="2353504"/>
            <a:ext cx="10434334" cy="6431280"/>
          </a:xfrm>
          <a:prstGeom prst="rect">
            <a:avLst/>
          </a:prstGeom>
        </p:spPr>
        <p:txBody>
          <a:bodyPr lIns="0" tIns="0" rIns="0" bIns="0" rtlCol="0" anchor="t">
            <a:spAutoFit/>
          </a:bodyPr>
          <a:lstStyle/>
          <a:p>
            <a:pPr marL="647700" lvl="1" indent="-323850" algn="l">
              <a:lnSpc>
                <a:spcPts val="5160"/>
              </a:lnSpc>
              <a:buFont typeface="Arial"/>
              <a:buChar char="•"/>
            </a:pPr>
            <a:r>
              <a:rPr lang="en-US" sz="3000">
                <a:solidFill>
                  <a:srgbClr val="1E003C"/>
                </a:solidFill>
                <a:latin typeface="Articulat"/>
                <a:ea typeface="Articulat"/>
                <a:cs typeface="Articulat"/>
                <a:sym typeface="Articulat"/>
              </a:rPr>
              <a:t>Follow the guidance provided by your invigilator/proctor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Perform a security check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Keep your ID on hand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Enter the keycode - provided either on screen or by an invigilator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Do NOT navigate away from the exam delivery page, have any other applications open, or leave the proctor examination page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You can flag a question if you wish to return to it at any point during the current section of the exam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1699875" y="2534384"/>
            <a:ext cx="5133436" cy="5218232"/>
          </a:xfrm>
          <a:custGeom>
            <a:avLst/>
            <a:gdLst/>
            <a:ahLst/>
            <a:cxnLst/>
            <a:rect l="l" t="t" r="r" b="b"/>
            <a:pathLst>
              <a:path w="5133436" h="5218232">
                <a:moveTo>
                  <a:pt x="0" y="0"/>
                </a:moveTo>
                <a:lnTo>
                  <a:pt x="5133436" y="0"/>
                </a:lnTo>
                <a:lnTo>
                  <a:pt x="5133436" y="5218232"/>
                </a:lnTo>
                <a:lnTo>
                  <a:pt x="0" y="5218232"/>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1028700" y="112395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Tips and Tricks</a:t>
            </a:r>
          </a:p>
        </p:txBody>
      </p:sp>
      <p:sp>
        <p:nvSpPr>
          <p:cNvPr id="4" name="TextBox 4"/>
          <p:cNvSpPr txBox="1"/>
          <p:nvPr/>
        </p:nvSpPr>
        <p:spPr>
          <a:xfrm>
            <a:off x="1028700" y="3147060"/>
            <a:ext cx="9793513" cy="3840480"/>
          </a:xfrm>
          <a:prstGeom prst="rect">
            <a:avLst/>
          </a:prstGeom>
        </p:spPr>
        <p:txBody>
          <a:bodyPr lIns="0" tIns="0" rIns="0" bIns="0" rtlCol="0" anchor="t">
            <a:spAutoFit/>
          </a:bodyPr>
          <a:lstStyle/>
          <a:p>
            <a:pPr marL="647700" lvl="1" indent="-323850" algn="l">
              <a:lnSpc>
                <a:spcPts val="5160"/>
              </a:lnSpc>
              <a:buFont typeface="Arial"/>
              <a:buChar char="•"/>
            </a:pPr>
            <a:r>
              <a:rPr lang="en-US" sz="3000">
                <a:solidFill>
                  <a:srgbClr val="1E003C"/>
                </a:solidFill>
                <a:latin typeface="Articulat"/>
                <a:ea typeface="Articulat"/>
                <a:cs typeface="Articulat"/>
                <a:sym typeface="Articulat"/>
              </a:rPr>
              <a:t>Make sure your exam environment is quiet</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Do not read the questions out loud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Do not bring anything into your exam room with you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Keyword identification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Dummy answers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Process of elimination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1872887" y="1750035"/>
            <a:ext cx="5127404" cy="7183753"/>
          </a:xfrm>
          <a:custGeom>
            <a:avLst/>
            <a:gdLst/>
            <a:ahLst/>
            <a:cxnLst/>
            <a:rect l="l" t="t" r="r" b="b"/>
            <a:pathLst>
              <a:path w="5127404" h="7183753">
                <a:moveTo>
                  <a:pt x="0" y="0"/>
                </a:moveTo>
                <a:lnTo>
                  <a:pt x="5127404" y="0"/>
                </a:lnTo>
                <a:lnTo>
                  <a:pt x="5127404" y="7183753"/>
                </a:lnTo>
                <a:lnTo>
                  <a:pt x="0" y="7183753"/>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996849" y="112395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After Your Exam</a:t>
            </a:r>
          </a:p>
        </p:txBody>
      </p:sp>
      <p:sp>
        <p:nvSpPr>
          <p:cNvPr id="4" name="TextBox 4"/>
          <p:cNvSpPr txBox="1"/>
          <p:nvPr/>
        </p:nvSpPr>
        <p:spPr>
          <a:xfrm>
            <a:off x="1028700" y="3470910"/>
            <a:ext cx="10239627" cy="3192780"/>
          </a:xfrm>
          <a:prstGeom prst="rect">
            <a:avLst/>
          </a:prstGeom>
        </p:spPr>
        <p:txBody>
          <a:bodyPr lIns="0" tIns="0" rIns="0" bIns="0" rtlCol="0" anchor="t">
            <a:spAutoFit/>
          </a:bodyPr>
          <a:lstStyle/>
          <a:p>
            <a:pPr marL="647700" lvl="1" indent="-323850" algn="l">
              <a:lnSpc>
                <a:spcPts val="5160"/>
              </a:lnSpc>
              <a:buFont typeface="Arial"/>
              <a:buChar char="•"/>
            </a:pPr>
            <a:r>
              <a:rPr lang="en-US" sz="3000">
                <a:solidFill>
                  <a:srgbClr val="1E003C"/>
                </a:solidFill>
                <a:latin typeface="Articulat"/>
                <a:ea typeface="Articulat"/>
                <a:cs typeface="Articulat"/>
                <a:sym typeface="Articulat"/>
              </a:rPr>
              <a:t>You’ll be advised of your results immediately after completing your exam. </a:t>
            </a:r>
          </a:p>
          <a:p>
            <a:pPr algn="l">
              <a:lnSpc>
                <a:spcPts val="5160"/>
              </a:lnSpc>
            </a:pPr>
            <a:r>
              <a:rPr lang="en-US" sz="3000" i="1">
                <a:solidFill>
                  <a:srgbClr val="1E003C"/>
                </a:solidFill>
                <a:latin typeface="Articulat Italics"/>
                <a:ea typeface="Articulat Italics"/>
                <a:cs typeface="Articulat Italics"/>
                <a:sym typeface="Articulat Italics"/>
              </a:rPr>
              <a:t>This is a preliminary result - you will receive confirmation of your result after 2 weeks. You will also be sent a PDF certificate and a digital badge from Credly.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1268327" y="2564482"/>
            <a:ext cx="5665016" cy="5424253"/>
          </a:xfrm>
          <a:custGeom>
            <a:avLst/>
            <a:gdLst/>
            <a:ahLst/>
            <a:cxnLst/>
            <a:rect l="l" t="t" r="r" b="b"/>
            <a:pathLst>
              <a:path w="5665016" h="5424253">
                <a:moveTo>
                  <a:pt x="0" y="0"/>
                </a:moveTo>
                <a:lnTo>
                  <a:pt x="5665016" y="0"/>
                </a:lnTo>
                <a:lnTo>
                  <a:pt x="5665016" y="5424253"/>
                </a:lnTo>
                <a:lnTo>
                  <a:pt x="0" y="5424253"/>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996849" y="112395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Question 1</a:t>
            </a:r>
          </a:p>
        </p:txBody>
      </p:sp>
      <p:sp>
        <p:nvSpPr>
          <p:cNvPr id="4" name="TextBox 4"/>
          <p:cNvSpPr txBox="1"/>
          <p:nvPr/>
        </p:nvSpPr>
        <p:spPr>
          <a:xfrm>
            <a:off x="1028700" y="2632469"/>
            <a:ext cx="10239627" cy="5135880"/>
          </a:xfrm>
          <a:prstGeom prst="rect">
            <a:avLst/>
          </a:prstGeom>
        </p:spPr>
        <p:txBody>
          <a:bodyPr lIns="0" tIns="0" rIns="0" bIns="0" rtlCol="0" anchor="t">
            <a:spAutoFit/>
          </a:bodyPr>
          <a:lstStyle/>
          <a:p>
            <a:pPr algn="l">
              <a:lnSpc>
                <a:spcPts val="5160"/>
              </a:lnSpc>
            </a:pPr>
            <a:r>
              <a:rPr lang="en-US" sz="3000">
                <a:solidFill>
                  <a:srgbClr val="1E003C"/>
                </a:solidFill>
                <a:latin typeface="Articulat"/>
                <a:ea typeface="Articulat"/>
                <a:cs typeface="Articulat"/>
                <a:sym typeface="Articulat"/>
              </a:rPr>
              <a:t>Which of the following best describes a project according to the APM Body of Knowledge 7th Edition?  </a:t>
            </a:r>
          </a:p>
          <a:p>
            <a:pPr marL="647700" lvl="1" indent="-323850" algn="l">
              <a:lnSpc>
                <a:spcPts val="5160"/>
              </a:lnSpc>
              <a:buAutoNum type="arabicPeriod"/>
            </a:pPr>
            <a:r>
              <a:rPr lang="en-US" sz="3000">
                <a:solidFill>
                  <a:srgbClr val="1E003C"/>
                </a:solidFill>
                <a:latin typeface="Articulat"/>
                <a:ea typeface="Articulat"/>
                <a:cs typeface="Articulat"/>
                <a:sym typeface="Articulat"/>
              </a:rPr>
              <a:t>A routine operational activity with predictable outcomes  </a:t>
            </a:r>
          </a:p>
          <a:p>
            <a:pPr marL="647700" lvl="1" indent="-323850" algn="l">
              <a:lnSpc>
                <a:spcPts val="5160"/>
              </a:lnSpc>
              <a:buAutoNum type="arabicPeriod"/>
            </a:pPr>
            <a:r>
              <a:rPr lang="en-US" sz="3000">
                <a:solidFill>
                  <a:srgbClr val="1E003C"/>
                </a:solidFill>
                <a:latin typeface="Articulat"/>
                <a:ea typeface="Articulat"/>
                <a:cs typeface="Articulat"/>
                <a:sym typeface="Articulat"/>
              </a:rPr>
              <a:t>A unique, transient endeavour undertaken to achieve planned objectives  </a:t>
            </a:r>
          </a:p>
          <a:p>
            <a:pPr marL="647700" lvl="1" indent="-323850" algn="l">
              <a:lnSpc>
                <a:spcPts val="5160"/>
              </a:lnSpc>
              <a:buAutoNum type="arabicPeriod"/>
            </a:pPr>
            <a:r>
              <a:rPr lang="en-US" sz="3000">
                <a:solidFill>
                  <a:srgbClr val="1E003C"/>
                </a:solidFill>
                <a:latin typeface="Articulat"/>
                <a:ea typeface="Articulat"/>
                <a:cs typeface="Articulat"/>
                <a:sym typeface="Articulat"/>
              </a:rPr>
              <a:t>An ongoing business process with an indefinite duration  </a:t>
            </a:r>
          </a:p>
          <a:p>
            <a:pPr marL="647700" lvl="1" indent="-323850" algn="l">
              <a:lnSpc>
                <a:spcPts val="5160"/>
              </a:lnSpc>
              <a:buAutoNum type="arabicPeriod"/>
            </a:pPr>
            <a:r>
              <a:rPr lang="en-US" sz="3000">
                <a:solidFill>
                  <a:srgbClr val="1E003C"/>
                </a:solidFill>
                <a:latin typeface="Articulat"/>
                <a:ea typeface="Articulat"/>
                <a:cs typeface="Articulat"/>
                <a:sym typeface="Articulat"/>
              </a:rPr>
              <a:t>A series of repetitive tasks aimed at maintaining the status quo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1300177" y="3196969"/>
            <a:ext cx="5959123" cy="5035459"/>
          </a:xfrm>
          <a:custGeom>
            <a:avLst/>
            <a:gdLst/>
            <a:ahLst/>
            <a:cxnLst/>
            <a:rect l="l" t="t" r="r" b="b"/>
            <a:pathLst>
              <a:path w="5959123" h="5035459">
                <a:moveTo>
                  <a:pt x="0" y="0"/>
                </a:moveTo>
                <a:lnTo>
                  <a:pt x="5959123" y="0"/>
                </a:lnTo>
                <a:lnTo>
                  <a:pt x="5959123" y="5035459"/>
                </a:lnTo>
                <a:lnTo>
                  <a:pt x="0" y="5035459"/>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996849" y="112395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Question 2</a:t>
            </a:r>
          </a:p>
        </p:txBody>
      </p:sp>
      <p:sp>
        <p:nvSpPr>
          <p:cNvPr id="4" name="TextBox 4"/>
          <p:cNvSpPr txBox="1"/>
          <p:nvPr/>
        </p:nvSpPr>
        <p:spPr>
          <a:xfrm>
            <a:off x="1028700" y="2422858"/>
            <a:ext cx="10239627" cy="6431280"/>
          </a:xfrm>
          <a:prstGeom prst="rect">
            <a:avLst/>
          </a:prstGeom>
        </p:spPr>
        <p:txBody>
          <a:bodyPr lIns="0" tIns="0" rIns="0" bIns="0" rtlCol="0" anchor="t">
            <a:spAutoFit/>
          </a:bodyPr>
          <a:lstStyle/>
          <a:p>
            <a:pPr algn="l">
              <a:lnSpc>
                <a:spcPts val="5160"/>
              </a:lnSpc>
            </a:pPr>
            <a:r>
              <a:rPr lang="en-US" sz="3000">
                <a:solidFill>
                  <a:srgbClr val="1E003C"/>
                </a:solidFill>
                <a:latin typeface="Articulat"/>
                <a:ea typeface="Articulat"/>
                <a:cs typeface="Articulat"/>
                <a:sym typeface="Articulat"/>
              </a:rPr>
              <a:t>Which of the following best describes the primary purpose of project management?  </a:t>
            </a:r>
          </a:p>
          <a:p>
            <a:pPr marL="647700" lvl="1" indent="-323850" algn="l">
              <a:lnSpc>
                <a:spcPts val="5160"/>
              </a:lnSpc>
              <a:buAutoNum type="arabicPeriod"/>
            </a:pPr>
            <a:r>
              <a:rPr lang="en-US" sz="3000">
                <a:solidFill>
                  <a:srgbClr val="1E003C"/>
                </a:solidFill>
                <a:latin typeface="Articulat"/>
                <a:ea typeface="Articulat"/>
                <a:cs typeface="Articulat"/>
                <a:sym typeface="Articulat"/>
              </a:rPr>
              <a:t>To ensure all stakeholders are satisfied with the project outcome  </a:t>
            </a:r>
          </a:p>
          <a:p>
            <a:pPr marL="647700" lvl="1" indent="-323850" algn="l">
              <a:lnSpc>
                <a:spcPts val="5160"/>
              </a:lnSpc>
              <a:buAutoNum type="arabicPeriod"/>
            </a:pPr>
            <a:r>
              <a:rPr lang="en-US" sz="3000">
                <a:solidFill>
                  <a:srgbClr val="1E003C"/>
                </a:solidFill>
                <a:latin typeface="Articulat"/>
                <a:ea typeface="Articulat"/>
                <a:cs typeface="Articulat"/>
                <a:sym typeface="Articulat"/>
              </a:rPr>
              <a:t>To maximise profits for the organization undertaking the project  </a:t>
            </a:r>
          </a:p>
          <a:p>
            <a:pPr marL="647700" lvl="1" indent="-323850" algn="l">
              <a:lnSpc>
                <a:spcPts val="5160"/>
              </a:lnSpc>
              <a:buAutoNum type="arabicPeriod"/>
            </a:pPr>
            <a:r>
              <a:rPr lang="en-US" sz="3000">
                <a:solidFill>
                  <a:srgbClr val="1E003C"/>
                </a:solidFill>
                <a:latin typeface="Articulat"/>
                <a:ea typeface="Articulat"/>
                <a:cs typeface="Articulat"/>
                <a:sym typeface="Articulat"/>
              </a:rPr>
              <a:t>To apply knowledge, skills, tools, and techniques to project activities to meet project requirements  </a:t>
            </a:r>
          </a:p>
          <a:p>
            <a:pPr marL="647700" lvl="1" indent="-323850" algn="l">
              <a:lnSpc>
                <a:spcPts val="5160"/>
              </a:lnSpc>
              <a:buAutoNum type="arabicPeriod"/>
            </a:pPr>
            <a:r>
              <a:rPr lang="en-US" sz="3000">
                <a:solidFill>
                  <a:srgbClr val="1E003C"/>
                </a:solidFill>
                <a:latin typeface="Articulat"/>
                <a:ea typeface="Articulat"/>
                <a:cs typeface="Articulat"/>
                <a:sym typeface="Articulat"/>
              </a:rPr>
              <a:t>To complete the project as quickly as possible, regardless of quality or cost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0700435" y="3512949"/>
            <a:ext cx="6558865" cy="3451603"/>
          </a:xfrm>
          <a:custGeom>
            <a:avLst/>
            <a:gdLst/>
            <a:ahLst/>
            <a:cxnLst/>
            <a:rect l="l" t="t" r="r" b="b"/>
            <a:pathLst>
              <a:path w="6558865" h="3451603">
                <a:moveTo>
                  <a:pt x="0" y="0"/>
                </a:moveTo>
                <a:lnTo>
                  <a:pt x="6558865" y="0"/>
                </a:lnTo>
                <a:lnTo>
                  <a:pt x="6558865" y="3451602"/>
                </a:lnTo>
                <a:lnTo>
                  <a:pt x="0" y="3451602"/>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996849" y="112395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Question 3</a:t>
            </a:r>
          </a:p>
        </p:txBody>
      </p:sp>
      <p:sp>
        <p:nvSpPr>
          <p:cNvPr id="4" name="TextBox 4"/>
          <p:cNvSpPr txBox="1"/>
          <p:nvPr/>
        </p:nvSpPr>
        <p:spPr>
          <a:xfrm>
            <a:off x="996849" y="2823210"/>
            <a:ext cx="10239627" cy="4488180"/>
          </a:xfrm>
          <a:prstGeom prst="rect">
            <a:avLst/>
          </a:prstGeom>
        </p:spPr>
        <p:txBody>
          <a:bodyPr lIns="0" tIns="0" rIns="0" bIns="0" rtlCol="0" anchor="t">
            <a:spAutoFit/>
          </a:bodyPr>
          <a:lstStyle/>
          <a:p>
            <a:pPr algn="l">
              <a:lnSpc>
                <a:spcPts val="5160"/>
              </a:lnSpc>
            </a:pPr>
            <a:r>
              <a:rPr lang="en-US" sz="3000">
                <a:solidFill>
                  <a:srgbClr val="1E003C"/>
                </a:solidFill>
                <a:latin typeface="Articulat"/>
                <a:ea typeface="Articulat"/>
                <a:cs typeface="Articulat"/>
                <a:sym typeface="Articulat"/>
              </a:rPr>
              <a:t>Which of the following is NOT typically a responsibility of the project sponsor?  </a:t>
            </a:r>
          </a:p>
          <a:p>
            <a:pPr marL="647700" lvl="1" indent="-323850" algn="l">
              <a:lnSpc>
                <a:spcPts val="5160"/>
              </a:lnSpc>
              <a:buAutoNum type="arabicPeriod"/>
            </a:pPr>
            <a:r>
              <a:rPr lang="en-US" sz="3000">
                <a:solidFill>
                  <a:srgbClr val="1E003C"/>
                </a:solidFill>
                <a:latin typeface="Articulat"/>
                <a:ea typeface="Articulat"/>
                <a:cs typeface="Articulat"/>
                <a:sym typeface="Articulat"/>
              </a:rPr>
              <a:t>Securing funding for the project  </a:t>
            </a:r>
          </a:p>
          <a:p>
            <a:pPr marL="647700" lvl="1" indent="-323850" algn="l">
              <a:lnSpc>
                <a:spcPts val="5160"/>
              </a:lnSpc>
              <a:buAutoNum type="arabicPeriod"/>
            </a:pPr>
            <a:r>
              <a:rPr lang="en-US" sz="3000">
                <a:solidFill>
                  <a:srgbClr val="1E003C"/>
                </a:solidFill>
                <a:latin typeface="Articulat"/>
                <a:ea typeface="Articulat"/>
                <a:cs typeface="Articulat"/>
                <a:sym typeface="Articulat"/>
              </a:rPr>
              <a:t>Approving major changes to the project scope  </a:t>
            </a:r>
          </a:p>
          <a:p>
            <a:pPr marL="647700" lvl="1" indent="-323850" algn="l">
              <a:lnSpc>
                <a:spcPts val="5160"/>
              </a:lnSpc>
              <a:buAutoNum type="arabicPeriod"/>
            </a:pPr>
            <a:r>
              <a:rPr lang="en-US" sz="3000">
                <a:solidFill>
                  <a:srgbClr val="1E003C"/>
                </a:solidFill>
                <a:latin typeface="Articulat"/>
                <a:ea typeface="Articulat"/>
                <a:cs typeface="Articulat"/>
                <a:sym typeface="Articulat"/>
              </a:rPr>
              <a:t>Creating detailed project schedules and work breakdown structures  </a:t>
            </a:r>
          </a:p>
          <a:p>
            <a:pPr marL="647700" lvl="1" indent="-323850" algn="l">
              <a:lnSpc>
                <a:spcPts val="5160"/>
              </a:lnSpc>
              <a:buAutoNum type="arabicPeriod"/>
            </a:pPr>
            <a:r>
              <a:rPr lang="en-US" sz="3000">
                <a:solidFill>
                  <a:srgbClr val="1E003C"/>
                </a:solidFill>
                <a:latin typeface="Articulat"/>
                <a:ea typeface="Articulat"/>
                <a:cs typeface="Articulat"/>
                <a:sym typeface="Articulat"/>
              </a:rPr>
              <a:t>Ensuring the project aligns with organisational strategy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E003C"/>
        </a:solidFill>
        <a:effectLst/>
      </p:bgPr>
    </p:bg>
    <p:spTree>
      <p:nvGrpSpPr>
        <p:cNvPr id="1" name=""/>
        <p:cNvGrpSpPr/>
        <p:nvPr/>
      </p:nvGrpSpPr>
      <p:grpSpPr>
        <a:xfrm>
          <a:off x="0" y="0"/>
          <a:ext cx="0" cy="0"/>
          <a:chOff x="0" y="0"/>
          <a:chExt cx="0" cy="0"/>
        </a:xfrm>
      </p:grpSpPr>
      <p:grpSp>
        <p:nvGrpSpPr>
          <p:cNvPr id="2" name="Group 2"/>
          <p:cNvGrpSpPr/>
          <p:nvPr/>
        </p:nvGrpSpPr>
        <p:grpSpPr>
          <a:xfrm>
            <a:off x="9949971" y="3139231"/>
            <a:ext cx="10179066" cy="1017906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4" name="TextBox 4"/>
            <p:cNvSpPr txBox="1"/>
            <p:nvPr/>
          </p:nvSpPr>
          <p:spPr>
            <a:xfrm>
              <a:off x="76200" y="114300"/>
              <a:ext cx="660400" cy="622300"/>
            </a:xfrm>
            <a:prstGeom prst="rect">
              <a:avLst/>
            </a:prstGeom>
          </p:spPr>
          <p:txBody>
            <a:bodyPr lIns="50800" tIns="50800" rIns="50800" bIns="50800" rtlCol="0" anchor="ctr"/>
            <a:lstStyle/>
            <a:p>
              <a:pPr algn="ctr">
                <a:lnSpc>
                  <a:spcPts val="2200"/>
                </a:lnSpc>
              </a:pPr>
              <a:endParaRPr/>
            </a:p>
          </p:txBody>
        </p:sp>
      </p:grpSp>
      <p:sp>
        <p:nvSpPr>
          <p:cNvPr id="5" name="Freeform 5"/>
          <p:cNvSpPr/>
          <p:nvPr/>
        </p:nvSpPr>
        <p:spPr>
          <a:xfrm>
            <a:off x="15507568" y="377982"/>
            <a:ext cx="2303428" cy="1301437"/>
          </a:xfrm>
          <a:custGeom>
            <a:avLst/>
            <a:gdLst/>
            <a:ahLst/>
            <a:cxnLst/>
            <a:rect l="l" t="t" r="r" b="b"/>
            <a:pathLst>
              <a:path w="2303428" h="1301437">
                <a:moveTo>
                  <a:pt x="0" y="0"/>
                </a:moveTo>
                <a:lnTo>
                  <a:pt x="2303428" y="0"/>
                </a:lnTo>
                <a:lnTo>
                  <a:pt x="2303428" y="1301436"/>
                </a:lnTo>
                <a:lnTo>
                  <a:pt x="0" y="1301436"/>
                </a:lnTo>
                <a:lnTo>
                  <a:pt x="0" y="0"/>
                </a:lnTo>
                <a:close/>
              </a:path>
            </a:pathLst>
          </a:custGeom>
          <a:blipFill>
            <a:blip r:embed="rId2"/>
            <a:stretch>
              <a:fillRect/>
            </a:stretch>
          </a:blipFill>
        </p:spPr>
        <p:txBody>
          <a:bodyPr/>
          <a:lstStyle/>
          <a:p>
            <a:endParaRPr lang="en-ZA"/>
          </a:p>
        </p:txBody>
      </p:sp>
      <p:sp>
        <p:nvSpPr>
          <p:cNvPr id="6" name="Freeform 6"/>
          <p:cNvSpPr/>
          <p:nvPr/>
        </p:nvSpPr>
        <p:spPr>
          <a:xfrm>
            <a:off x="10024510" y="2781300"/>
            <a:ext cx="9698791" cy="7696200"/>
          </a:xfrm>
          <a:custGeom>
            <a:avLst/>
            <a:gdLst/>
            <a:ahLst/>
            <a:cxnLst/>
            <a:rect l="l" t="t" r="r" b="b"/>
            <a:pathLst>
              <a:path w="10547100" h="7013821">
                <a:moveTo>
                  <a:pt x="0" y="0"/>
                </a:moveTo>
                <a:lnTo>
                  <a:pt x="10547100" y="0"/>
                </a:lnTo>
                <a:lnTo>
                  <a:pt x="10547100" y="7013821"/>
                </a:lnTo>
                <a:lnTo>
                  <a:pt x="0" y="7013821"/>
                </a:lnTo>
                <a:lnTo>
                  <a:pt x="0" y="0"/>
                </a:lnTo>
                <a:close/>
              </a:path>
            </a:pathLst>
          </a:custGeom>
          <a:blipFill>
            <a:blip r:embed="rId3"/>
            <a:stretch>
              <a:fillRect l="-58803" t="-33082"/>
            </a:stretch>
          </a:blipFill>
        </p:spPr>
        <p:txBody>
          <a:bodyPr/>
          <a:lstStyle/>
          <a:p>
            <a:endParaRPr lang="en-ZA"/>
          </a:p>
        </p:txBody>
      </p:sp>
      <p:sp>
        <p:nvSpPr>
          <p:cNvPr id="7" name="TextBox 7"/>
          <p:cNvSpPr txBox="1"/>
          <p:nvPr/>
        </p:nvSpPr>
        <p:spPr>
          <a:xfrm>
            <a:off x="1339560" y="1829796"/>
            <a:ext cx="13515927" cy="3186922"/>
          </a:xfrm>
          <a:prstGeom prst="rect">
            <a:avLst/>
          </a:prstGeom>
        </p:spPr>
        <p:txBody>
          <a:bodyPr lIns="0" tIns="0" rIns="0" bIns="0" rtlCol="0" anchor="t">
            <a:spAutoFit/>
          </a:bodyPr>
          <a:lstStyle/>
          <a:p>
            <a:pPr algn="l">
              <a:lnSpc>
                <a:spcPts val="12817"/>
              </a:lnSpc>
            </a:pPr>
            <a:r>
              <a:rPr lang="en-US" sz="9155" b="1">
                <a:solidFill>
                  <a:srgbClr val="FFFFFF"/>
                </a:solidFill>
                <a:latin typeface="Articulat Bold"/>
                <a:ea typeface="Articulat Bold"/>
                <a:cs typeface="Articulat Bold"/>
                <a:sym typeface="Articulat Bold"/>
              </a:rPr>
              <a:t>THANK YOU FOR JOINING US</a:t>
            </a:r>
          </a:p>
        </p:txBody>
      </p:sp>
      <p:sp>
        <p:nvSpPr>
          <p:cNvPr id="8" name="TextBox 8"/>
          <p:cNvSpPr txBox="1"/>
          <p:nvPr/>
        </p:nvSpPr>
        <p:spPr>
          <a:xfrm>
            <a:off x="1339560" y="5551128"/>
            <a:ext cx="8871310" cy="1805302"/>
          </a:xfrm>
          <a:prstGeom prst="rect">
            <a:avLst/>
          </a:prstGeom>
        </p:spPr>
        <p:txBody>
          <a:bodyPr wrap="square" lIns="0" tIns="0" rIns="0" bIns="0" rtlCol="0" anchor="t">
            <a:spAutoFit/>
          </a:bodyPr>
          <a:lstStyle/>
          <a:p>
            <a:pPr algn="l">
              <a:lnSpc>
                <a:spcPts val="4759"/>
              </a:lnSpc>
            </a:pPr>
            <a:r>
              <a:rPr lang="en-US" sz="3399" dirty="0">
                <a:solidFill>
                  <a:srgbClr val="FFFFFF"/>
                </a:solidFill>
                <a:latin typeface="Canva Sans"/>
                <a:ea typeface="Canva Sans"/>
                <a:cs typeface="Canva Sans"/>
                <a:sym typeface="Canva Sans"/>
              </a:rPr>
              <a:t>Please take a moment to leave us a review so that we can continue to host these sessions and help you ace your exams.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grpSp>
        <p:nvGrpSpPr>
          <p:cNvPr id="15" name="Group 15"/>
          <p:cNvGrpSpPr/>
          <p:nvPr/>
        </p:nvGrpSpPr>
        <p:grpSpPr>
          <a:xfrm rot="5400000">
            <a:off x="10778616" y="-811748"/>
            <a:ext cx="12707522" cy="1270752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003C"/>
            </a:solidFill>
          </p:spPr>
          <p:txBody>
            <a:bodyPr/>
            <a:lstStyle/>
            <a:p>
              <a:endParaRPr lang="en-ZA"/>
            </a:p>
          </p:txBody>
        </p:sp>
        <p:sp>
          <p:nvSpPr>
            <p:cNvPr id="17" name="TextBox 17"/>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8" name="TextBox 18"/>
          <p:cNvSpPr txBox="1"/>
          <p:nvPr/>
        </p:nvSpPr>
        <p:spPr>
          <a:xfrm>
            <a:off x="1028700" y="2286552"/>
            <a:ext cx="8846692" cy="1095374"/>
          </a:xfrm>
          <a:prstGeom prst="rect">
            <a:avLst/>
          </a:prstGeom>
        </p:spPr>
        <p:txBody>
          <a:bodyPr lIns="0" tIns="0" rIns="0" bIns="0" rtlCol="0" anchor="t">
            <a:spAutoFit/>
          </a:bodyPr>
          <a:lstStyle/>
          <a:p>
            <a:pPr algn="l">
              <a:lnSpc>
                <a:spcPts val="8399"/>
              </a:lnSpc>
            </a:pPr>
            <a:r>
              <a:rPr lang="en-US" sz="7999" b="1" spc="-399">
                <a:solidFill>
                  <a:srgbClr val="1E003C"/>
                </a:solidFill>
                <a:latin typeface="Articulat Bold"/>
                <a:ea typeface="Articulat Bold"/>
                <a:cs typeface="Articulat Bold"/>
                <a:sym typeface="Articulat Bold"/>
              </a:rPr>
              <a:t>Exam Information </a:t>
            </a:r>
          </a:p>
        </p:txBody>
      </p:sp>
      <p:sp>
        <p:nvSpPr>
          <p:cNvPr id="19" name="Freeform 19"/>
          <p:cNvSpPr/>
          <p:nvPr/>
        </p:nvSpPr>
        <p:spPr>
          <a:xfrm>
            <a:off x="10651418" y="1028700"/>
            <a:ext cx="6607882" cy="8083037"/>
          </a:xfrm>
          <a:custGeom>
            <a:avLst/>
            <a:gdLst/>
            <a:ahLst/>
            <a:cxnLst/>
            <a:rect l="l" t="t" r="r" b="b"/>
            <a:pathLst>
              <a:path w="6607882" h="8083037">
                <a:moveTo>
                  <a:pt x="0" y="0"/>
                </a:moveTo>
                <a:lnTo>
                  <a:pt x="6607882" y="0"/>
                </a:lnTo>
                <a:lnTo>
                  <a:pt x="6607882" y="8083037"/>
                </a:lnTo>
                <a:lnTo>
                  <a:pt x="0" y="8083037"/>
                </a:lnTo>
                <a:lnTo>
                  <a:pt x="0" y="0"/>
                </a:lnTo>
                <a:close/>
              </a:path>
            </a:pathLst>
          </a:custGeom>
          <a:blipFill>
            <a:blip r:embed="rId3"/>
            <a:stretch>
              <a:fillRect/>
            </a:stretch>
          </a:blipFill>
        </p:spPr>
        <p:txBody>
          <a:bodyPr/>
          <a:lstStyle/>
          <a:p>
            <a:endParaRPr lang="en-ZA"/>
          </a:p>
        </p:txBody>
      </p:sp>
      <p:sp>
        <p:nvSpPr>
          <p:cNvPr id="20" name="TextBox 20"/>
          <p:cNvSpPr txBox="1"/>
          <p:nvPr/>
        </p:nvSpPr>
        <p:spPr>
          <a:xfrm>
            <a:off x="1048661" y="3626568"/>
            <a:ext cx="9405443" cy="4488180"/>
          </a:xfrm>
          <a:prstGeom prst="rect">
            <a:avLst/>
          </a:prstGeom>
        </p:spPr>
        <p:txBody>
          <a:bodyPr lIns="0" tIns="0" rIns="0" bIns="0" rtlCol="0" anchor="t">
            <a:spAutoFit/>
          </a:bodyPr>
          <a:lstStyle/>
          <a:p>
            <a:pPr algn="l">
              <a:lnSpc>
                <a:spcPts val="5160"/>
              </a:lnSpc>
            </a:pPr>
            <a:r>
              <a:rPr lang="en-US" sz="3000" b="1">
                <a:solidFill>
                  <a:srgbClr val="1E003C"/>
                </a:solidFill>
                <a:latin typeface="Articulat Bold"/>
                <a:ea typeface="Articulat Bold"/>
                <a:cs typeface="Articulat Bold"/>
                <a:sym typeface="Articulat Bold"/>
              </a:rPr>
              <a:t>Duration: </a:t>
            </a:r>
            <a:r>
              <a:rPr lang="en-US" sz="3000">
                <a:solidFill>
                  <a:srgbClr val="1E003C"/>
                </a:solidFill>
                <a:latin typeface="Articulat"/>
                <a:ea typeface="Articulat"/>
                <a:cs typeface="Articulat"/>
                <a:sym typeface="Articulat"/>
              </a:rPr>
              <a:t>60 minutes </a:t>
            </a:r>
          </a:p>
          <a:p>
            <a:pPr algn="l">
              <a:lnSpc>
                <a:spcPts val="5160"/>
              </a:lnSpc>
            </a:pPr>
            <a:r>
              <a:rPr lang="en-US" sz="3000" b="1">
                <a:solidFill>
                  <a:srgbClr val="1E003C"/>
                </a:solidFill>
                <a:latin typeface="Articulat Bold"/>
                <a:ea typeface="Articulat Bold"/>
                <a:cs typeface="Articulat Bold"/>
                <a:sym typeface="Articulat Bold"/>
              </a:rPr>
              <a:t>Number of questions</a:t>
            </a:r>
            <a:r>
              <a:rPr lang="en-US" sz="3000">
                <a:solidFill>
                  <a:srgbClr val="1E003C"/>
                </a:solidFill>
                <a:latin typeface="Articulat"/>
                <a:ea typeface="Articulat"/>
                <a:cs typeface="Articulat"/>
                <a:sym typeface="Articulat"/>
              </a:rPr>
              <a:t>: 60</a:t>
            </a:r>
          </a:p>
          <a:p>
            <a:pPr algn="l">
              <a:lnSpc>
                <a:spcPts val="5160"/>
              </a:lnSpc>
            </a:pPr>
            <a:r>
              <a:rPr lang="en-US" sz="3000" b="1">
                <a:solidFill>
                  <a:srgbClr val="1E003C"/>
                </a:solidFill>
                <a:latin typeface="Articulat Bold"/>
                <a:ea typeface="Articulat Bold"/>
                <a:cs typeface="Articulat Bold"/>
                <a:sym typeface="Articulat Bold"/>
              </a:rPr>
              <a:t>Marks</a:t>
            </a:r>
            <a:r>
              <a:rPr lang="en-US" sz="3000">
                <a:solidFill>
                  <a:srgbClr val="1E003C"/>
                </a:solidFill>
                <a:latin typeface="Articulat"/>
                <a:ea typeface="Articulat"/>
                <a:cs typeface="Articulat"/>
                <a:sym typeface="Articulat"/>
              </a:rPr>
              <a:t>: Each question is worth 1 mark. There are 60 available. There are no ‘trial’ questions and no negative marking.</a:t>
            </a:r>
          </a:p>
          <a:p>
            <a:pPr algn="l">
              <a:lnSpc>
                <a:spcPts val="5160"/>
              </a:lnSpc>
            </a:pPr>
            <a:r>
              <a:rPr lang="en-US" sz="3000" b="1">
                <a:solidFill>
                  <a:srgbClr val="1E003C"/>
                </a:solidFill>
                <a:latin typeface="Articulat Bold"/>
                <a:ea typeface="Articulat Bold"/>
                <a:cs typeface="Articulat Bold"/>
                <a:sym typeface="Articulat Bold"/>
              </a:rPr>
              <a:t>Pass mark</a:t>
            </a:r>
            <a:r>
              <a:rPr lang="en-US" sz="3000">
                <a:solidFill>
                  <a:srgbClr val="1E003C"/>
                </a:solidFill>
                <a:latin typeface="Articulat"/>
                <a:ea typeface="Articulat"/>
                <a:cs typeface="Articulat"/>
                <a:sym typeface="Articulat"/>
              </a:rPr>
              <a:t>: 60% or higher - a raw score of 36 marks or above.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506200" y="4076700"/>
            <a:ext cx="8814835" cy="88148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DB2"/>
            </a:solidFill>
          </p:spPr>
          <p:txBody>
            <a:bodyPr/>
            <a:lstStyle/>
            <a:p>
              <a:endParaRPr lang="en-ZA" dirty="0"/>
            </a:p>
          </p:txBody>
        </p:sp>
        <p:sp>
          <p:nvSpPr>
            <p:cNvPr id="4" name="TextBox 4"/>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TextBox 14"/>
          <p:cNvSpPr txBox="1"/>
          <p:nvPr/>
        </p:nvSpPr>
        <p:spPr>
          <a:xfrm>
            <a:off x="1048661" y="1143000"/>
            <a:ext cx="11426558" cy="1095374"/>
          </a:xfrm>
          <a:prstGeom prst="rect">
            <a:avLst/>
          </a:prstGeom>
        </p:spPr>
        <p:txBody>
          <a:bodyPr lIns="0" tIns="0" rIns="0" bIns="0" rtlCol="0" anchor="t">
            <a:spAutoFit/>
          </a:bodyPr>
          <a:lstStyle/>
          <a:p>
            <a:pPr algn="l">
              <a:lnSpc>
                <a:spcPts val="8399"/>
              </a:lnSpc>
            </a:pPr>
            <a:r>
              <a:rPr lang="en-US" sz="7999" b="1" spc="-399">
                <a:solidFill>
                  <a:srgbClr val="1E003C"/>
                </a:solidFill>
                <a:latin typeface="Articulat Bold"/>
                <a:ea typeface="Articulat Bold"/>
                <a:cs typeface="Articulat Bold"/>
                <a:sym typeface="Articulat Bold"/>
              </a:rPr>
              <a:t>Reasonable Adjustments</a:t>
            </a:r>
          </a:p>
        </p:txBody>
      </p:sp>
      <p:sp>
        <p:nvSpPr>
          <p:cNvPr id="15" name="TextBox 15"/>
          <p:cNvSpPr txBox="1"/>
          <p:nvPr/>
        </p:nvSpPr>
        <p:spPr>
          <a:xfrm>
            <a:off x="1048661" y="2179320"/>
            <a:ext cx="13200739" cy="7253268"/>
          </a:xfrm>
          <a:prstGeom prst="rect">
            <a:avLst/>
          </a:prstGeom>
        </p:spPr>
        <p:txBody>
          <a:bodyPr wrap="square" lIns="0" tIns="0" rIns="0" bIns="0" rtlCol="0" anchor="t">
            <a:spAutoFit/>
          </a:bodyPr>
          <a:lstStyle/>
          <a:p>
            <a:pPr marL="647700" lvl="1" indent="-323850" algn="l">
              <a:lnSpc>
                <a:spcPts val="5160"/>
              </a:lnSpc>
              <a:buFont typeface="Arial"/>
              <a:buChar char="•"/>
            </a:pPr>
            <a:r>
              <a:rPr lang="en-US" sz="3000" dirty="0">
                <a:solidFill>
                  <a:srgbClr val="1E003C"/>
                </a:solidFill>
                <a:latin typeface="Articulat"/>
                <a:ea typeface="Articulat"/>
                <a:cs typeface="Articulat"/>
                <a:sym typeface="Articulat"/>
              </a:rPr>
              <a:t>Used to support you if you are experiencing a short- or long-term condition or are regarded as disabled in terms of the Equality Act 2010</a:t>
            </a:r>
          </a:p>
          <a:p>
            <a:pPr marL="647700" lvl="1" indent="-323850" algn="l">
              <a:lnSpc>
                <a:spcPts val="5160"/>
              </a:lnSpc>
              <a:buFont typeface="Arial"/>
              <a:buChar char="•"/>
            </a:pPr>
            <a:r>
              <a:rPr lang="en-US" sz="3000" dirty="0">
                <a:solidFill>
                  <a:srgbClr val="1E003C"/>
                </a:solidFill>
                <a:latin typeface="Articulat"/>
                <a:ea typeface="Articulat"/>
                <a:cs typeface="Articulat"/>
                <a:sym typeface="Articulat"/>
              </a:rPr>
              <a:t>Must be submitted to the APM Qualifications Team at least 12 working days before your exam date </a:t>
            </a:r>
          </a:p>
          <a:p>
            <a:pPr marL="647700" lvl="1" indent="-323850" algn="l">
              <a:lnSpc>
                <a:spcPts val="5160"/>
              </a:lnSpc>
              <a:buFont typeface="Arial"/>
              <a:buChar char="•"/>
            </a:pPr>
            <a:r>
              <a:rPr lang="en-US" sz="3000" dirty="0">
                <a:solidFill>
                  <a:srgbClr val="1E003C"/>
                </a:solidFill>
                <a:latin typeface="Articulat"/>
                <a:ea typeface="Articulat"/>
                <a:cs typeface="Articulat"/>
                <a:sym typeface="Articulat"/>
              </a:rPr>
              <a:t>Made on an individual basis and will vary from person to person</a:t>
            </a:r>
          </a:p>
          <a:p>
            <a:pPr marL="647700" lvl="1" indent="-323850" algn="l">
              <a:lnSpc>
                <a:spcPts val="5160"/>
              </a:lnSpc>
              <a:buFont typeface="Arial"/>
              <a:buChar char="•"/>
            </a:pPr>
            <a:r>
              <a:rPr lang="en-US" sz="3000" dirty="0">
                <a:solidFill>
                  <a:srgbClr val="1E003C"/>
                </a:solidFill>
                <a:latin typeface="Articulat"/>
                <a:ea typeface="Articulat"/>
                <a:cs typeface="Articulat"/>
                <a:sym typeface="Articulat"/>
              </a:rPr>
              <a:t>Examples of reasonable adjustments include:</a:t>
            </a:r>
          </a:p>
          <a:p>
            <a:pPr algn="l">
              <a:lnSpc>
                <a:spcPts val="5160"/>
              </a:lnSpc>
            </a:pPr>
            <a:r>
              <a:rPr lang="en-US" sz="3000" dirty="0" err="1">
                <a:solidFill>
                  <a:srgbClr val="1E003C"/>
                </a:solidFill>
                <a:latin typeface="Articulat"/>
                <a:ea typeface="Articulat"/>
                <a:cs typeface="Articulat"/>
                <a:sym typeface="Articulat"/>
              </a:rPr>
              <a:t>i</a:t>
            </a:r>
            <a:r>
              <a:rPr lang="en-US" sz="3000" dirty="0">
                <a:solidFill>
                  <a:srgbClr val="1E003C"/>
                </a:solidFill>
                <a:latin typeface="Articulat"/>
                <a:ea typeface="Articulat"/>
                <a:cs typeface="Articulat"/>
                <a:sym typeface="Articulat"/>
              </a:rPr>
              <a:t>. Extra time and/or additional rest breaks.</a:t>
            </a:r>
          </a:p>
          <a:p>
            <a:pPr algn="l">
              <a:lnSpc>
                <a:spcPts val="5160"/>
              </a:lnSpc>
            </a:pPr>
            <a:r>
              <a:rPr lang="en-US" sz="3000" dirty="0">
                <a:solidFill>
                  <a:srgbClr val="1E003C"/>
                </a:solidFill>
                <a:latin typeface="Articulat"/>
                <a:ea typeface="Articulat"/>
                <a:cs typeface="Articulat"/>
                <a:sym typeface="Articulat"/>
              </a:rPr>
              <a:t>ii. Use of a text reader or screen reader.</a:t>
            </a:r>
          </a:p>
          <a:p>
            <a:pPr algn="l">
              <a:lnSpc>
                <a:spcPts val="5160"/>
              </a:lnSpc>
            </a:pPr>
            <a:r>
              <a:rPr lang="en-US" sz="3000" dirty="0">
                <a:solidFill>
                  <a:srgbClr val="1E003C"/>
                </a:solidFill>
                <a:latin typeface="Articulat"/>
                <a:ea typeface="Articulat"/>
                <a:cs typeface="Articulat"/>
                <a:sym typeface="Articulat"/>
              </a:rPr>
              <a:t>iii. Use of a scribe or reader.</a:t>
            </a:r>
          </a:p>
          <a:p>
            <a:pPr algn="l">
              <a:lnSpc>
                <a:spcPts val="5160"/>
              </a:lnSpc>
            </a:pPr>
            <a:r>
              <a:rPr lang="en-US" sz="3000" dirty="0">
                <a:solidFill>
                  <a:srgbClr val="1E003C"/>
                </a:solidFill>
                <a:latin typeface="Articulat"/>
                <a:ea typeface="Articulat"/>
                <a:cs typeface="Articulat"/>
                <a:sym typeface="Articulat"/>
              </a:rPr>
              <a:t>iv. Permission to submit handwritten exam scripts.</a:t>
            </a:r>
          </a:p>
          <a:p>
            <a:pPr algn="l">
              <a:lnSpc>
                <a:spcPts val="5160"/>
              </a:lnSpc>
            </a:pPr>
            <a:r>
              <a:rPr lang="en-US" sz="3000" dirty="0">
                <a:solidFill>
                  <a:srgbClr val="1E003C"/>
                </a:solidFill>
                <a:latin typeface="Articulat"/>
                <a:ea typeface="Articulat"/>
                <a:cs typeface="Articulat"/>
                <a:sym typeface="Articulat"/>
              </a:rPr>
              <a:t>v. Permission to use specialist equipment.</a:t>
            </a:r>
          </a:p>
        </p:txBody>
      </p:sp>
      <p:sp>
        <p:nvSpPr>
          <p:cNvPr id="17" name="Freeform 16"/>
          <p:cNvSpPr/>
          <p:nvPr/>
        </p:nvSpPr>
        <p:spPr>
          <a:xfrm>
            <a:off x="11936703" y="2222045"/>
            <a:ext cx="6400800" cy="8107680"/>
          </a:xfrm>
          <a:custGeom>
            <a:avLst/>
            <a:gdLst/>
            <a:ahLst/>
            <a:cxnLst/>
            <a:rect l="l" t="t" r="r" b="b"/>
            <a:pathLst>
              <a:path w="10672238" h="7110379">
                <a:moveTo>
                  <a:pt x="0" y="0"/>
                </a:moveTo>
                <a:lnTo>
                  <a:pt x="10672238" y="0"/>
                </a:lnTo>
                <a:lnTo>
                  <a:pt x="10672238" y="7110379"/>
                </a:lnTo>
                <a:lnTo>
                  <a:pt x="0" y="7110379"/>
                </a:lnTo>
                <a:lnTo>
                  <a:pt x="0" y="0"/>
                </a:lnTo>
                <a:close/>
              </a:path>
            </a:pathLst>
          </a:custGeom>
          <a:blipFill>
            <a:blip r:embed="rId2"/>
            <a:stretch>
              <a:fillRect l="-94047" t="-16342" r="-47175" b="-10536"/>
            </a:stretch>
          </a:blipFill>
        </p:spPr>
        <p:txBody>
          <a:bodyPr/>
          <a:lstStyle/>
          <a:p>
            <a:endParaRPr lang="en-Z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15" name="Freeform 15"/>
          <p:cNvSpPr/>
          <p:nvPr/>
        </p:nvSpPr>
        <p:spPr>
          <a:xfrm>
            <a:off x="1953558" y="3434379"/>
            <a:ext cx="5210736" cy="3418243"/>
          </a:xfrm>
          <a:custGeom>
            <a:avLst/>
            <a:gdLst/>
            <a:ahLst/>
            <a:cxnLst/>
            <a:rect l="l" t="t" r="r" b="b"/>
            <a:pathLst>
              <a:path w="5210736" h="3418243">
                <a:moveTo>
                  <a:pt x="0" y="0"/>
                </a:moveTo>
                <a:lnTo>
                  <a:pt x="5210736" y="0"/>
                </a:lnTo>
                <a:lnTo>
                  <a:pt x="5210736" y="3418242"/>
                </a:lnTo>
                <a:lnTo>
                  <a:pt x="0" y="3418242"/>
                </a:lnTo>
                <a:lnTo>
                  <a:pt x="0" y="0"/>
                </a:lnTo>
                <a:close/>
              </a:path>
            </a:pathLst>
          </a:custGeom>
          <a:blipFill>
            <a:blip r:embed="rId3"/>
            <a:stretch>
              <a:fillRect/>
            </a:stretch>
          </a:blipFill>
        </p:spPr>
        <p:txBody>
          <a:bodyPr/>
          <a:lstStyle/>
          <a:p>
            <a:endParaRPr lang="en-ZA"/>
          </a:p>
        </p:txBody>
      </p:sp>
      <p:sp>
        <p:nvSpPr>
          <p:cNvPr id="16" name="Freeform 16"/>
          <p:cNvSpPr/>
          <p:nvPr/>
        </p:nvSpPr>
        <p:spPr>
          <a:xfrm>
            <a:off x="8151793" y="2963766"/>
            <a:ext cx="7868031" cy="5989538"/>
          </a:xfrm>
          <a:custGeom>
            <a:avLst/>
            <a:gdLst/>
            <a:ahLst/>
            <a:cxnLst/>
            <a:rect l="l" t="t" r="r" b="b"/>
            <a:pathLst>
              <a:path w="7868031" h="5989538">
                <a:moveTo>
                  <a:pt x="0" y="0"/>
                </a:moveTo>
                <a:lnTo>
                  <a:pt x="7868031" y="0"/>
                </a:lnTo>
                <a:lnTo>
                  <a:pt x="7868031" y="5989539"/>
                </a:lnTo>
                <a:lnTo>
                  <a:pt x="0" y="5989539"/>
                </a:lnTo>
                <a:lnTo>
                  <a:pt x="0" y="0"/>
                </a:lnTo>
                <a:close/>
              </a:path>
            </a:pathLst>
          </a:custGeom>
          <a:blipFill>
            <a:blip r:embed="rId4"/>
            <a:stretch>
              <a:fillRect/>
            </a:stretch>
          </a:blipFill>
        </p:spPr>
        <p:txBody>
          <a:bodyPr/>
          <a:lstStyle/>
          <a:p>
            <a:endParaRPr lang="en-ZA"/>
          </a:p>
        </p:txBody>
      </p:sp>
      <p:sp>
        <p:nvSpPr>
          <p:cNvPr id="17" name="TextBox 17"/>
          <p:cNvSpPr txBox="1"/>
          <p:nvPr/>
        </p:nvSpPr>
        <p:spPr>
          <a:xfrm>
            <a:off x="1120344" y="946621"/>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Syllabus</a:t>
            </a:r>
          </a:p>
        </p:txBody>
      </p:sp>
      <p:sp>
        <p:nvSpPr>
          <p:cNvPr id="18" name="TextBox 18"/>
          <p:cNvSpPr txBox="1"/>
          <p:nvPr/>
        </p:nvSpPr>
        <p:spPr>
          <a:xfrm>
            <a:off x="2815381" y="2044719"/>
            <a:ext cx="12657238" cy="601980"/>
          </a:xfrm>
          <a:prstGeom prst="rect">
            <a:avLst/>
          </a:prstGeom>
        </p:spPr>
        <p:txBody>
          <a:bodyPr lIns="0" tIns="0" rIns="0" bIns="0" rtlCol="0" anchor="t">
            <a:spAutoFit/>
          </a:bodyPr>
          <a:lstStyle/>
          <a:p>
            <a:pPr algn="ctr">
              <a:lnSpc>
                <a:spcPts val="5160"/>
              </a:lnSpc>
            </a:pPr>
            <a:r>
              <a:rPr lang="en-US" sz="3000" i="1">
                <a:solidFill>
                  <a:srgbClr val="1E003C"/>
                </a:solidFill>
                <a:latin typeface="Articulat Italics"/>
                <a:ea typeface="Articulat Italics"/>
                <a:cs typeface="Articulat Italics"/>
                <a:sym typeface="Articulat Italics"/>
              </a:rPr>
              <a:t>Your learning outcomes are listed from page 9 (APM PFQ Handbook)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3" name="Freeform 3"/>
          <p:cNvSpPr/>
          <p:nvPr/>
        </p:nvSpPr>
        <p:spPr>
          <a:xfrm flipH="1">
            <a:off x="8600566" y="674068"/>
            <a:ext cx="12072756" cy="9612932"/>
          </a:xfrm>
          <a:custGeom>
            <a:avLst/>
            <a:gdLst/>
            <a:ahLst/>
            <a:cxnLst/>
            <a:rect l="l" t="t" r="r" b="b"/>
            <a:pathLst>
              <a:path w="12072756" h="9612932">
                <a:moveTo>
                  <a:pt x="12072756" y="0"/>
                </a:moveTo>
                <a:lnTo>
                  <a:pt x="0" y="0"/>
                </a:lnTo>
                <a:lnTo>
                  <a:pt x="0" y="9612932"/>
                </a:lnTo>
                <a:lnTo>
                  <a:pt x="12072756" y="9612932"/>
                </a:lnTo>
                <a:lnTo>
                  <a:pt x="12072756" y="0"/>
                </a:lnTo>
                <a:close/>
              </a:path>
            </a:pathLst>
          </a:custGeom>
          <a:blipFill>
            <a:blip r:embed="rId3"/>
            <a:stretch>
              <a:fillRect/>
            </a:stretch>
          </a:blipFill>
        </p:spPr>
        <p:txBody>
          <a:bodyPr/>
          <a:lstStyle/>
          <a:p>
            <a:endParaRPr lang="en-ZA"/>
          </a:p>
        </p:txBody>
      </p:sp>
      <p:sp>
        <p:nvSpPr>
          <p:cNvPr id="4" name="TextBox 4"/>
          <p:cNvSpPr txBox="1"/>
          <p:nvPr/>
        </p:nvSpPr>
        <p:spPr>
          <a:xfrm>
            <a:off x="1028700" y="2681605"/>
            <a:ext cx="16230600" cy="950597"/>
          </a:xfrm>
          <a:prstGeom prst="rect">
            <a:avLst/>
          </a:prstGeom>
        </p:spPr>
        <p:txBody>
          <a:bodyPr lIns="0" tIns="0" rIns="0" bIns="0" rtlCol="0" anchor="t">
            <a:spAutoFit/>
          </a:bodyPr>
          <a:lstStyle/>
          <a:p>
            <a:pPr algn="l">
              <a:lnSpc>
                <a:spcPts val="7245"/>
              </a:lnSpc>
            </a:pPr>
            <a:r>
              <a:rPr lang="en-US" sz="6900" b="1" spc="-345" dirty="0">
                <a:solidFill>
                  <a:srgbClr val="1E003C"/>
                </a:solidFill>
                <a:latin typeface="Articulat Bold"/>
                <a:ea typeface="Articulat Bold"/>
                <a:cs typeface="Articulat Bold"/>
                <a:sym typeface="Articulat Bold"/>
              </a:rPr>
              <a:t>Exam Coverage</a:t>
            </a:r>
          </a:p>
        </p:txBody>
      </p:sp>
      <p:sp>
        <p:nvSpPr>
          <p:cNvPr id="5" name="TextBox 5"/>
          <p:cNvSpPr txBox="1"/>
          <p:nvPr/>
        </p:nvSpPr>
        <p:spPr>
          <a:xfrm>
            <a:off x="1028700" y="4118610"/>
            <a:ext cx="10971916" cy="1897380"/>
          </a:xfrm>
          <a:prstGeom prst="rect">
            <a:avLst/>
          </a:prstGeom>
        </p:spPr>
        <p:txBody>
          <a:bodyPr lIns="0" tIns="0" rIns="0" bIns="0" rtlCol="0" anchor="t">
            <a:spAutoFit/>
          </a:bodyPr>
          <a:lstStyle/>
          <a:p>
            <a:pPr algn="l">
              <a:lnSpc>
                <a:spcPts val="5160"/>
              </a:lnSpc>
            </a:pPr>
            <a:r>
              <a:rPr lang="en-US" sz="3000">
                <a:solidFill>
                  <a:srgbClr val="1E003C"/>
                </a:solidFill>
                <a:latin typeface="Articulat"/>
                <a:ea typeface="Articulat"/>
                <a:cs typeface="Articulat"/>
                <a:sym typeface="Articulat"/>
              </a:rPr>
              <a:t>All the learning objectives and learning outcomes in the syllabus for the APM Project Fundamentals Qualification will be assessed in your exam with one learning outcome assessed twice.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3" name="Freeform 3"/>
          <p:cNvSpPr/>
          <p:nvPr/>
        </p:nvSpPr>
        <p:spPr>
          <a:xfrm>
            <a:off x="10925008" y="2526679"/>
            <a:ext cx="6345178" cy="5932741"/>
          </a:xfrm>
          <a:custGeom>
            <a:avLst/>
            <a:gdLst/>
            <a:ahLst/>
            <a:cxnLst/>
            <a:rect l="l" t="t" r="r" b="b"/>
            <a:pathLst>
              <a:path w="6345178" h="5932741">
                <a:moveTo>
                  <a:pt x="0" y="0"/>
                </a:moveTo>
                <a:lnTo>
                  <a:pt x="6345178" y="0"/>
                </a:lnTo>
                <a:lnTo>
                  <a:pt x="6345178" y="5932741"/>
                </a:lnTo>
                <a:lnTo>
                  <a:pt x="0" y="5932741"/>
                </a:lnTo>
                <a:lnTo>
                  <a:pt x="0" y="0"/>
                </a:lnTo>
                <a:close/>
              </a:path>
            </a:pathLst>
          </a:custGeom>
          <a:blipFill>
            <a:blip r:embed="rId3"/>
            <a:stretch>
              <a:fillRect/>
            </a:stretch>
          </a:blipFill>
        </p:spPr>
        <p:txBody>
          <a:bodyPr/>
          <a:lstStyle/>
          <a:p>
            <a:endParaRPr lang="en-ZA"/>
          </a:p>
        </p:txBody>
      </p:sp>
      <p:sp>
        <p:nvSpPr>
          <p:cNvPr id="4" name="TextBox 4"/>
          <p:cNvSpPr txBox="1"/>
          <p:nvPr/>
        </p:nvSpPr>
        <p:spPr>
          <a:xfrm>
            <a:off x="1028700" y="3049789"/>
            <a:ext cx="16230600" cy="950597"/>
          </a:xfrm>
          <a:prstGeom prst="rect">
            <a:avLst/>
          </a:prstGeom>
        </p:spPr>
        <p:txBody>
          <a:bodyPr lIns="0" tIns="0" rIns="0" bIns="0" rtlCol="0" anchor="t">
            <a:spAutoFit/>
          </a:bodyPr>
          <a:lstStyle/>
          <a:p>
            <a:pPr>
              <a:lnSpc>
                <a:spcPts val="7245"/>
              </a:lnSpc>
            </a:pPr>
            <a:r>
              <a:rPr lang="en-US" sz="6900" b="1" spc="-345" dirty="0">
                <a:solidFill>
                  <a:srgbClr val="1E003C"/>
                </a:solidFill>
                <a:latin typeface="Articulat Bold"/>
                <a:ea typeface="Articulat Bold"/>
                <a:cs typeface="Articulat Bold"/>
                <a:sym typeface="Articulat Bold"/>
              </a:rPr>
              <a:t>Glossary of Terms</a:t>
            </a:r>
          </a:p>
        </p:txBody>
      </p:sp>
      <p:sp>
        <p:nvSpPr>
          <p:cNvPr id="5" name="TextBox 5"/>
          <p:cNvSpPr txBox="1"/>
          <p:nvPr/>
        </p:nvSpPr>
        <p:spPr>
          <a:xfrm>
            <a:off x="682189" y="4594180"/>
            <a:ext cx="9985811" cy="2643031"/>
          </a:xfrm>
          <a:prstGeom prst="rect">
            <a:avLst/>
          </a:prstGeom>
        </p:spPr>
        <p:txBody>
          <a:bodyPr wrap="square" lIns="0" tIns="0" rIns="0" bIns="0" rtlCol="0" anchor="t">
            <a:spAutoFit/>
          </a:bodyPr>
          <a:lstStyle/>
          <a:p>
            <a:pPr marL="647700" lvl="1" indent="-323850" algn="l">
              <a:lnSpc>
                <a:spcPts val="4200"/>
              </a:lnSpc>
              <a:buFont typeface="Arial"/>
              <a:buChar char="•"/>
            </a:pPr>
            <a:r>
              <a:rPr lang="en-US" sz="3000" dirty="0">
                <a:solidFill>
                  <a:srgbClr val="1E003C"/>
                </a:solidFill>
                <a:latin typeface="Articulat"/>
                <a:ea typeface="Articulat"/>
                <a:cs typeface="Articulat"/>
                <a:sym typeface="Articulat"/>
              </a:rPr>
              <a:t>Please email your tutor for the APM Glossary of Terms if you do not already have it</a:t>
            </a:r>
          </a:p>
          <a:p>
            <a:pPr marL="647700" lvl="1" indent="-323850" algn="l">
              <a:lnSpc>
                <a:spcPts val="4200"/>
              </a:lnSpc>
              <a:buFont typeface="Arial"/>
              <a:buChar char="•"/>
            </a:pPr>
            <a:r>
              <a:rPr lang="en-US" sz="3000" dirty="0">
                <a:solidFill>
                  <a:srgbClr val="1E003C"/>
                </a:solidFill>
                <a:latin typeface="Articulat"/>
                <a:ea typeface="Articulat"/>
                <a:cs typeface="Articulat"/>
                <a:sym typeface="Articulat"/>
              </a:rPr>
              <a:t>Use this glossary for keyword identification and to make sure you are confident in your knowledge of these terms before your official exam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1963400" y="3149970"/>
            <a:ext cx="4110999" cy="5336076"/>
          </a:xfrm>
          <a:custGeom>
            <a:avLst/>
            <a:gdLst/>
            <a:ahLst/>
            <a:cxnLst/>
            <a:rect l="l" t="t" r="r" b="b"/>
            <a:pathLst>
              <a:path w="5347513" h="6941071">
                <a:moveTo>
                  <a:pt x="0" y="0"/>
                </a:moveTo>
                <a:lnTo>
                  <a:pt x="5347512" y="0"/>
                </a:lnTo>
                <a:lnTo>
                  <a:pt x="5347512" y="6941071"/>
                </a:lnTo>
                <a:lnTo>
                  <a:pt x="0" y="6941071"/>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996849" y="1123950"/>
            <a:ext cx="16230600" cy="950597"/>
          </a:xfrm>
          <a:prstGeom prst="rect">
            <a:avLst/>
          </a:prstGeom>
        </p:spPr>
        <p:txBody>
          <a:bodyPr lIns="0" tIns="0" rIns="0" bIns="0" rtlCol="0" anchor="t">
            <a:spAutoFit/>
          </a:bodyPr>
          <a:lstStyle/>
          <a:p>
            <a:pPr algn="ctr">
              <a:lnSpc>
                <a:spcPts val="7245"/>
              </a:lnSpc>
            </a:pPr>
            <a:r>
              <a:rPr lang="en-US" sz="6900" b="1" spc="-345" dirty="0">
                <a:solidFill>
                  <a:srgbClr val="1E003C"/>
                </a:solidFill>
                <a:latin typeface="Articulat Bold"/>
                <a:ea typeface="Articulat Bold"/>
                <a:cs typeface="Articulat Bold"/>
                <a:sym typeface="Articulat Bold"/>
              </a:rPr>
              <a:t>The APM Body of Knowledge (</a:t>
            </a:r>
            <a:r>
              <a:rPr lang="en-US" sz="6900" b="1" spc="-345" dirty="0" err="1">
                <a:solidFill>
                  <a:srgbClr val="1E003C"/>
                </a:solidFill>
                <a:latin typeface="Articulat Bold"/>
                <a:ea typeface="Articulat Bold"/>
                <a:cs typeface="Articulat Bold"/>
                <a:sym typeface="Articulat Bold"/>
              </a:rPr>
              <a:t>APMBoK</a:t>
            </a:r>
            <a:r>
              <a:rPr lang="en-US" sz="6900" b="1" spc="-345" dirty="0">
                <a:solidFill>
                  <a:srgbClr val="1E003C"/>
                </a:solidFill>
                <a:latin typeface="Articulat Bold"/>
                <a:ea typeface="Articulat Bold"/>
                <a:cs typeface="Articulat Bold"/>
                <a:sym typeface="Articulat Bold"/>
              </a:rPr>
              <a:t>)</a:t>
            </a:r>
          </a:p>
        </p:txBody>
      </p:sp>
      <p:sp>
        <p:nvSpPr>
          <p:cNvPr id="4" name="TextBox 4"/>
          <p:cNvSpPr txBox="1"/>
          <p:nvPr/>
        </p:nvSpPr>
        <p:spPr>
          <a:xfrm>
            <a:off x="1693018" y="3149970"/>
            <a:ext cx="9055476" cy="5336076"/>
          </a:xfrm>
          <a:prstGeom prst="rect">
            <a:avLst/>
          </a:prstGeom>
        </p:spPr>
        <p:txBody>
          <a:bodyPr lIns="0" tIns="0" rIns="0" bIns="0" rtlCol="0" anchor="t">
            <a:spAutoFit/>
          </a:bodyPr>
          <a:lstStyle/>
          <a:p>
            <a:pPr algn="l">
              <a:lnSpc>
                <a:spcPts val="4200"/>
              </a:lnSpc>
            </a:pPr>
            <a:r>
              <a:rPr lang="en-US" sz="3000" dirty="0">
                <a:solidFill>
                  <a:srgbClr val="1E003C"/>
                </a:solidFill>
                <a:latin typeface="Articulat"/>
                <a:ea typeface="Articulat"/>
                <a:cs typeface="Articulat"/>
                <a:sym typeface="Articulat"/>
              </a:rPr>
              <a:t>You should not use the APM Body of Knowledge as a study guide for the APM Project Fundamentals Qualification, as not everything in the APM Body of Knowledge will be covered in the qualification.</a:t>
            </a:r>
          </a:p>
          <a:p>
            <a:pPr algn="l">
              <a:lnSpc>
                <a:spcPts val="4200"/>
              </a:lnSpc>
            </a:pPr>
            <a:endParaRPr lang="en-US" sz="3000" dirty="0">
              <a:solidFill>
                <a:srgbClr val="1E003C"/>
              </a:solidFill>
              <a:latin typeface="Articulat"/>
              <a:ea typeface="Articulat"/>
              <a:cs typeface="Articulat"/>
              <a:sym typeface="Articulat"/>
            </a:endParaRPr>
          </a:p>
          <a:p>
            <a:pPr algn="l">
              <a:lnSpc>
                <a:spcPts val="4200"/>
              </a:lnSpc>
            </a:pPr>
            <a:r>
              <a:rPr lang="en-US" sz="3000" dirty="0">
                <a:solidFill>
                  <a:srgbClr val="1E003C"/>
                </a:solidFill>
                <a:latin typeface="Articulat"/>
                <a:ea typeface="Articulat"/>
                <a:cs typeface="Articulat"/>
                <a:sym typeface="Articulat"/>
              </a:rPr>
              <a:t> Nevertheless, you will find it to be a useful reference tool, which you can use to support your study for the qualification. Questions in the exam will align with terminology and processes included within the APM Body of Knowledge.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53042" y="2611586"/>
            <a:ext cx="9051902" cy="5063828"/>
            <a:chOff x="0" y="0"/>
            <a:chExt cx="981379" cy="549005"/>
          </a:xfrm>
        </p:grpSpPr>
        <p:sp>
          <p:nvSpPr>
            <p:cNvPr id="3" name="Freeform 3"/>
            <p:cNvSpPr/>
            <p:nvPr/>
          </p:nvSpPr>
          <p:spPr>
            <a:xfrm>
              <a:off x="0" y="0"/>
              <a:ext cx="981379" cy="549005"/>
            </a:xfrm>
            <a:custGeom>
              <a:avLst/>
              <a:gdLst/>
              <a:ahLst/>
              <a:cxnLst/>
              <a:rect l="l" t="t" r="r" b="b"/>
              <a:pathLst>
                <a:path w="981379" h="549005">
                  <a:moveTo>
                    <a:pt x="778179" y="0"/>
                  </a:moveTo>
                  <a:cubicBezTo>
                    <a:pt x="890404" y="0"/>
                    <a:pt x="981379" y="122899"/>
                    <a:pt x="981379" y="274502"/>
                  </a:cubicBezTo>
                  <a:cubicBezTo>
                    <a:pt x="981379" y="426106"/>
                    <a:pt x="890404" y="549005"/>
                    <a:pt x="778179" y="549005"/>
                  </a:cubicBezTo>
                  <a:lnTo>
                    <a:pt x="203200" y="549005"/>
                  </a:lnTo>
                  <a:cubicBezTo>
                    <a:pt x="90976" y="549005"/>
                    <a:pt x="0" y="426106"/>
                    <a:pt x="0" y="274502"/>
                  </a:cubicBezTo>
                  <a:cubicBezTo>
                    <a:pt x="0" y="122899"/>
                    <a:pt x="90976" y="0"/>
                    <a:pt x="203200" y="0"/>
                  </a:cubicBezTo>
                  <a:close/>
                </a:path>
              </a:pathLst>
            </a:custGeom>
            <a:solidFill>
              <a:srgbClr val="1E003C"/>
            </a:solidFill>
          </p:spPr>
          <p:txBody>
            <a:bodyPr/>
            <a:lstStyle/>
            <a:p>
              <a:endParaRPr lang="en-ZA"/>
            </a:p>
          </p:txBody>
        </p:sp>
        <p:sp>
          <p:nvSpPr>
            <p:cNvPr id="4" name="TextBox 4"/>
            <p:cNvSpPr txBox="1"/>
            <p:nvPr/>
          </p:nvSpPr>
          <p:spPr>
            <a:xfrm>
              <a:off x="0" y="-19050"/>
              <a:ext cx="981379" cy="568055"/>
            </a:xfrm>
            <a:prstGeom prst="rect">
              <a:avLst/>
            </a:prstGeom>
          </p:spPr>
          <p:txBody>
            <a:bodyPr lIns="41219" tIns="41219" rIns="41219" bIns="41219" rtlCol="0" anchor="ctr"/>
            <a:lstStyle/>
            <a:p>
              <a:pPr algn="ctr">
                <a:lnSpc>
                  <a:spcPts val="1590"/>
                </a:lnSpc>
              </a:pPr>
              <a:endParaRPr/>
            </a:p>
          </p:txBody>
        </p:sp>
      </p:grpSp>
      <p:grpSp>
        <p:nvGrpSpPr>
          <p:cNvPr id="5" name="Group 5"/>
          <p:cNvGrpSpPr/>
          <p:nvPr/>
        </p:nvGrpSpPr>
        <p:grpSpPr>
          <a:xfrm>
            <a:off x="0" y="5143500"/>
            <a:ext cx="18288000" cy="5146748"/>
            <a:chOff x="0" y="0"/>
            <a:chExt cx="4816593" cy="1355522"/>
          </a:xfrm>
        </p:grpSpPr>
        <p:sp>
          <p:nvSpPr>
            <p:cNvPr id="6" name="Freeform 6"/>
            <p:cNvSpPr/>
            <p:nvPr/>
          </p:nvSpPr>
          <p:spPr>
            <a:xfrm>
              <a:off x="0" y="0"/>
              <a:ext cx="4816592" cy="1355522"/>
            </a:xfrm>
            <a:custGeom>
              <a:avLst/>
              <a:gdLst/>
              <a:ahLst/>
              <a:cxnLst/>
              <a:rect l="l" t="t" r="r" b="b"/>
              <a:pathLst>
                <a:path w="4816592" h="1355522">
                  <a:moveTo>
                    <a:pt x="0" y="0"/>
                  </a:moveTo>
                  <a:lnTo>
                    <a:pt x="4816592" y="0"/>
                  </a:lnTo>
                  <a:lnTo>
                    <a:pt x="4816592" y="1355522"/>
                  </a:lnTo>
                  <a:lnTo>
                    <a:pt x="0" y="1355522"/>
                  </a:lnTo>
                  <a:close/>
                </a:path>
              </a:pathLst>
            </a:custGeom>
            <a:solidFill>
              <a:srgbClr val="1E003C"/>
            </a:solidFill>
          </p:spPr>
          <p:txBody>
            <a:bodyPr/>
            <a:lstStyle/>
            <a:p>
              <a:endParaRPr lang="en-ZA"/>
            </a:p>
          </p:txBody>
        </p:sp>
        <p:sp>
          <p:nvSpPr>
            <p:cNvPr id="7" name="TextBox 7"/>
            <p:cNvSpPr txBox="1"/>
            <p:nvPr/>
          </p:nvSpPr>
          <p:spPr>
            <a:xfrm>
              <a:off x="0" y="28575"/>
              <a:ext cx="4816593" cy="1326947"/>
            </a:xfrm>
            <a:prstGeom prst="rect">
              <a:avLst/>
            </a:prstGeom>
          </p:spPr>
          <p:txBody>
            <a:bodyPr lIns="50800" tIns="50800" rIns="50800" bIns="50800" rtlCol="0" anchor="ctr"/>
            <a:lstStyle/>
            <a:p>
              <a:pPr algn="ctr">
                <a:lnSpc>
                  <a:spcPts val="2200"/>
                </a:lnSpc>
              </a:pPr>
              <a:endParaRPr/>
            </a:p>
          </p:txBody>
        </p:sp>
      </p:grpSp>
      <p:grpSp>
        <p:nvGrpSpPr>
          <p:cNvPr id="8" name="Group 8"/>
          <p:cNvGrpSpPr/>
          <p:nvPr/>
        </p:nvGrpSpPr>
        <p:grpSpPr>
          <a:xfrm rot="-5400000">
            <a:off x="10582435" y="2611586"/>
            <a:ext cx="9051902" cy="5063828"/>
            <a:chOff x="0" y="0"/>
            <a:chExt cx="981379" cy="549005"/>
          </a:xfrm>
        </p:grpSpPr>
        <p:sp>
          <p:nvSpPr>
            <p:cNvPr id="9" name="Freeform 9"/>
            <p:cNvSpPr/>
            <p:nvPr/>
          </p:nvSpPr>
          <p:spPr>
            <a:xfrm>
              <a:off x="0" y="0"/>
              <a:ext cx="981379" cy="549005"/>
            </a:xfrm>
            <a:custGeom>
              <a:avLst/>
              <a:gdLst/>
              <a:ahLst/>
              <a:cxnLst/>
              <a:rect l="l" t="t" r="r" b="b"/>
              <a:pathLst>
                <a:path w="981379" h="549005">
                  <a:moveTo>
                    <a:pt x="778179" y="0"/>
                  </a:moveTo>
                  <a:cubicBezTo>
                    <a:pt x="890404" y="0"/>
                    <a:pt x="981379" y="122899"/>
                    <a:pt x="981379" y="274502"/>
                  </a:cubicBezTo>
                  <a:cubicBezTo>
                    <a:pt x="981379" y="426106"/>
                    <a:pt x="890404" y="549005"/>
                    <a:pt x="778179" y="549005"/>
                  </a:cubicBezTo>
                  <a:lnTo>
                    <a:pt x="203200" y="549005"/>
                  </a:lnTo>
                  <a:cubicBezTo>
                    <a:pt x="90976" y="549005"/>
                    <a:pt x="0" y="426106"/>
                    <a:pt x="0" y="274502"/>
                  </a:cubicBezTo>
                  <a:cubicBezTo>
                    <a:pt x="0" y="122899"/>
                    <a:pt x="90976" y="0"/>
                    <a:pt x="203200" y="0"/>
                  </a:cubicBezTo>
                  <a:close/>
                </a:path>
              </a:pathLst>
            </a:custGeom>
            <a:solidFill>
              <a:srgbClr val="F8F8F1"/>
            </a:solidFill>
          </p:spPr>
          <p:txBody>
            <a:bodyPr/>
            <a:lstStyle/>
            <a:p>
              <a:endParaRPr lang="en-ZA"/>
            </a:p>
          </p:txBody>
        </p:sp>
        <p:sp>
          <p:nvSpPr>
            <p:cNvPr id="10" name="TextBox 10"/>
            <p:cNvSpPr txBox="1"/>
            <p:nvPr/>
          </p:nvSpPr>
          <p:spPr>
            <a:xfrm>
              <a:off x="0" y="-19050"/>
              <a:ext cx="981379" cy="568055"/>
            </a:xfrm>
            <a:prstGeom prst="rect">
              <a:avLst/>
            </a:prstGeom>
          </p:spPr>
          <p:txBody>
            <a:bodyPr lIns="41219" tIns="41219" rIns="41219" bIns="41219" rtlCol="0" anchor="ctr"/>
            <a:lstStyle/>
            <a:p>
              <a:pPr algn="ctr">
                <a:lnSpc>
                  <a:spcPts val="1590"/>
                </a:lnSpc>
              </a:pPr>
              <a:endParaRPr/>
            </a:p>
          </p:txBody>
        </p:sp>
      </p:grpSp>
      <p:sp>
        <p:nvSpPr>
          <p:cNvPr id="11" name="Freeform 11"/>
          <p:cNvSpPr/>
          <p:nvPr/>
        </p:nvSpPr>
        <p:spPr>
          <a:xfrm>
            <a:off x="4923891" y="2526805"/>
            <a:ext cx="2268197" cy="799539"/>
          </a:xfrm>
          <a:custGeom>
            <a:avLst/>
            <a:gdLst/>
            <a:ahLst/>
            <a:cxnLst/>
            <a:rect l="l" t="t" r="r" b="b"/>
            <a:pathLst>
              <a:path w="2268197" h="799539">
                <a:moveTo>
                  <a:pt x="0" y="0"/>
                </a:moveTo>
                <a:lnTo>
                  <a:pt x="2268197" y="0"/>
                </a:lnTo>
                <a:lnTo>
                  <a:pt x="2268197" y="799539"/>
                </a:lnTo>
                <a:lnTo>
                  <a:pt x="0" y="7995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12" name="TextBox 12"/>
          <p:cNvSpPr txBox="1"/>
          <p:nvPr/>
        </p:nvSpPr>
        <p:spPr>
          <a:xfrm>
            <a:off x="7608680" y="2585262"/>
            <a:ext cx="9837723" cy="601980"/>
          </a:xfrm>
          <a:prstGeom prst="rect">
            <a:avLst/>
          </a:prstGeom>
        </p:spPr>
        <p:txBody>
          <a:bodyPr lIns="0" tIns="0" rIns="0" bIns="0" rtlCol="0" anchor="t">
            <a:spAutoFit/>
          </a:bodyPr>
          <a:lstStyle/>
          <a:p>
            <a:pPr algn="l">
              <a:lnSpc>
                <a:spcPts val="5160"/>
              </a:lnSpc>
            </a:pPr>
            <a:r>
              <a:rPr lang="en-US" sz="3000" i="1">
                <a:solidFill>
                  <a:srgbClr val="1E003C"/>
                </a:solidFill>
                <a:latin typeface="Articulat Italics"/>
                <a:ea typeface="Articulat Italics"/>
                <a:cs typeface="Articulat Italics"/>
                <a:sym typeface="Articulat Italics"/>
              </a:rPr>
              <a:t>“Which of the following…?”</a:t>
            </a:r>
          </a:p>
        </p:txBody>
      </p:sp>
      <p:sp>
        <p:nvSpPr>
          <p:cNvPr id="13" name="TextBox 13"/>
          <p:cNvSpPr txBox="1"/>
          <p:nvPr/>
        </p:nvSpPr>
        <p:spPr>
          <a:xfrm>
            <a:off x="1028700" y="2588437"/>
            <a:ext cx="4676032" cy="752475"/>
          </a:xfrm>
          <a:prstGeom prst="rect">
            <a:avLst/>
          </a:prstGeom>
        </p:spPr>
        <p:txBody>
          <a:bodyPr lIns="0" tIns="0" rIns="0" bIns="0" rtlCol="0" anchor="t">
            <a:spAutoFit/>
          </a:bodyPr>
          <a:lstStyle/>
          <a:p>
            <a:pPr algn="ctr">
              <a:lnSpc>
                <a:spcPts val="5774"/>
              </a:lnSpc>
            </a:pPr>
            <a:r>
              <a:rPr lang="en-US" sz="5499" b="1" spc="-274">
                <a:solidFill>
                  <a:srgbClr val="F8F8F1"/>
                </a:solidFill>
                <a:latin typeface="Articulat Bold"/>
                <a:ea typeface="Articulat Bold"/>
                <a:cs typeface="Articulat Bold"/>
                <a:sym typeface="Articulat Bold"/>
              </a:rPr>
              <a:t>Query</a:t>
            </a:r>
          </a:p>
        </p:txBody>
      </p:sp>
      <p:sp>
        <p:nvSpPr>
          <p:cNvPr id="14" name="TextBox 14"/>
          <p:cNvSpPr txBox="1"/>
          <p:nvPr/>
        </p:nvSpPr>
        <p:spPr>
          <a:xfrm>
            <a:off x="3161253" y="6685747"/>
            <a:ext cx="11166772" cy="601980"/>
          </a:xfrm>
          <a:prstGeom prst="rect">
            <a:avLst/>
          </a:prstGeom>
        </p:spPr>
        <p:txBody>
          <a:bodyPr lIns="0" tIns="0" rIns="0" bIns="0" rtlCol="0" anchor="t">
            <a:spAutoFit/>
          </a:bodyPr>
          <a:lstStyle/>
          <a:p>
            <a:pPr algn="l">
              <a:lnSpc>
                <a:spcPts val="5160"/>
              </a:lnSpc>
            </a:pPr>
            <a:r>
              <a:rPr lang="en-US" sz="3000" i="1">
                <a:solidFill>
                  <a:srgbClr val="F8F8F1"/>
                </a:solidFill>
                <a:latin typeface="Articulat Italics"/>
                <a:ea typeface="Articulat Italics"/>
                <a:cs typeface="Articulat Italics"/>
                <a:sym typeface="Articulat Italics"/>
              </a:rPr>
              <a:t>“Project management can be defined as….”</a:t>
            </a:r>
          </a:p>
        </p:txBody>
      </p:sp>
      <p:sp>
        <p:nvSpPr>
          <p:cNvPr id="15" name="Freeform 15"/>
          <p:cNvSpPr/>
          <p:nvPr/>
        </p:nvSpPr>
        <p:spPr>
          <a:xfrm rot="-10800000">
            <a:off x="11206340" y="6663167"/>
            <a:ext cx="2268197" cy="799539"/>
          </a:xfrm>
          <a:custGeom>
            <a:avLst/>
            <a:gdLst/>
            <a:ahLst/>
            <a:cxnLst/>
            <a:rect l="l" t="t" r="r" b="b"/>
            <a:pathLst>
              <a:path w="2268197" h="799539">
                <a:moveTo>
                  <a:pt x="0" y="0"/>
                </a:moveTo>
                <a:lnTo>
                  <a:pt x="2268197" y="0"/>
                </a:lnTo>
                <a:lnTo>
                  <a:pt x="2268197" y="799540"/>
                </a:lnTo>
                <a:lnTo>
                  <a:pt x="0" y="7995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a:p>
        </p:txBody>
      </p:sp>
      <p:sp>
        <p:nvSpPr>
          <p:cNvPr id="16" name="TextBox 16"/>
          <p:cNvSpPr txBox="1"/>
          <p:nvPr/>
        </p:nvSpPr>
        <p:spPr>
          <a:xfrm>
            <a:off x="12770370" y="6579652"/>
            <a:ext cx="4676032" cy="1476375"/>
          </a:xfrm>
          <a:prstGeom prst="rect">
            <a:avLst/>
          </a:prstGeom>
        </p:spPr>
        <p:txBody>
          <a:bodyPr lIns="0" tIns="0" rIns="0" bIns="0" rtlCol="0" anchor="t">
            <a:spAutoFit/>
          </a:bodyPr>
          <a:lstStyle/>
          <a:p>
            <a:pPr algn="ctr">
              <a:lnSpc>
                <a:spcPts val="5774"/>
              </a:lnSpc>
            </a:pPr>
            <a:r>
              <a:rPr lang="en-US" sz="5499" b="1" spc="-274">
                <a:solidFill>
                  <a:srgbClr val="1E003C"/>
                </a:solidFill>
                <a:latin typeface="Articulat Bold"/>
                <a:ea typeface="Articulat Bold"/>
                <a:cs typeface="Articulat Bold"/>
                <a:sym typeface="Articulat Bold"/>
              </a:rPr>
              <a:t>Complete the Statement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53042" y="2611586"/>
            <a:ext cx="9051902" cy="5063828"/>
            <a:chOff x="0" y="0"/>
            <a:chExt cx="981379" cy="549005"/>
          </a:xfrm>
        </p:grpSpPr>
        <p:sp>
          <p:nvSpPr>
            <p:cNvPr id="3" name="Freeform 3"/>
            <p:cNvSpPr/>
            <p:nvPr/>
          </p:nvSpPr>
          <p:spPr>
            <a:xfrm>
              <a:off x="0" y="0"/>
              <a:ext cx="981379" cy="549005"/>
            </a:xfrm>
            <a:custGeom>
              <a:avLst/>
              <a:gdLst/>
              <a:ahLst/>
              <a:cxnLst/>
              <a:rect l="l" t="t" r="r" b="b"/>
              <a:pathLst>
                <a:path w="981379" h="549005">
                  <a:moveTo>
                    <a:pt x="778179" y="0"/>
                  </a:moveTo>
                  <a:cubicBezTo>
                    <a:pt x="890404" y="0"/>
                    <a:pt x="981379" y="122899"/>
                    <a:pt x="981379" y="274502"/>
                  </a:cubicBezTo>
                  <a:cubicBezTo>
                    <a:pt x="981379" y="426106"/>
                    <a:pt x="890404" y="549005"/>
                    <a:pt x="778179" y="549005"/>
                  </a:cubicBezTo>
                  <a:lnTo>
                    <a:pt x="203200" y="549005"/>
                  </a:lnTo>
                  <a:cubicBezTo>
                    <a:pt x="90976" y="549005"/>
                    <a:pt x="0" y="426106"/>
                    <a:pt x="0" y="274502"/>
                  </a:cubicBezTo>
                  <a:cubicBezTo>
                    <a:pt x="0" y="122899"/>
                    <a:pt x="90976" y="0"/>
                    <a:pt x="203200" y="0"/>
                  </a:cubicBezTo>
                  <a:close/>
                </a:path>
              </a:pathLst>
            </a:custGeom>
            <a:solidFill>
              <a:srgbClr val="59BDB2"/>
            </a:solidFill>
          </p:spPr>
          <p:txBody>
            <a:bodyPr/>
            <a:lstStyle/>
            <a:p>
              <a:endParaRPr lang="en-ZA"/>
            </a:p>
          </p:txBody>
        </p:sp>
        <p:sp>
          <p:nvSpPr>
            <p:cNvPr id="4" name="TextBox 4"/>
            <p:cNvSpPr txBox="1"/>
            <p:nvPr/>
          </p:nvSpPr>
          <p:spPr>
            <a:xfrm>
              <a:off x="0" y="-19050"/>
              <a:ext cx="981379" cy="568055"/>
            </a:xfrm>
            <a:prstGeom prst="rect">
              <a:avLst/>
            </a:prstGeom>
          </p:spPr>
          <p:txBody>
            <a:bodyPr lIns="41219" tIns="41219" rIns="41219" bIns="41219" rtlCol="0" anchor="ctr"/>
            <a:lstStyle/>
            <a:p>
              <a:pPr algn="ctr">
                <a:lnSpc>
                  <a:spcPts val="1590"/>
                </a:lnSpc>
              </a:pPr>
              <a:endParaRPr/>
            </a:p>
          </p:txBody>
        </p:sp>
      </p:grpSp>
      <p:grpSp>
        <p:nvGrpSpPr>
          <p:cNvPr id="5" name="Group 5"/>
          <p:cNvGrpSpPr/>
          <p:nvPr/>
        </p:nvGrpSpPr>
        <p:grpSpPr>
          <a:xfrm>
            <a:off x="0" y="5143500"/>
            <a:ext cx="18288000" cy="5146748"/>
            <a:chOff x="0" y="0"/>
            <a:chExt cx="4816593" cy="1355522"/>
          </a:xfrm>
        </p:grpSpPr>
        <p:sp>
          <p:nvSpPr>
            <p:cNvPr id="6" name="Freeform 6"/>
            <p:cNvSpPr/>
            <p:nvPr/>
          </p:nvSpPr>
          <p:spPr>
            <a:xfrm>
              <a:off x="0" y="0"/>
              <a:ext cx="4816592" cy="1355522"/>
            </a:xfrm>
            <a:custGeom>
              <a:avLst/>
              <a:gdLst/>
              <a:ahLst/>
              <a:cxnLst/>
              <a:rect l="l" t="t" r="r" b="b"/>
              <a:pathLst>
                <a:path w="4816592" h="1355522">
                  <a:moveTo>
                    <a:pt x="0" y="0"/>
                  </a:moveTo>
                  <a:lnTo>
                    <a:pt x="4816592" y="0"/>
                  </a:lnTo>
                  <a:lnTo>
                    <a:pt x="4816592" y="1355522"/>
                  </a:lnTo>
                  <a:lnTo>
                    <a:pt x="0" y="1355522"/>
                  </a:lnTo>
                  <a:close/>
                </a:path>
              </a:pathLst>
            </a:custGeom>
            <a:solidFill>
              <a:srgbClr val="59BDB2"/>
            </a:solidFill>
          </p:spPr>
          <p:txBody>
            <a:bodyPr/>
            <a:lstStyle/>
            <a:p>
              <a:endParaRPr lang="en-ZA"/>
            </a:p>
          </p:txBody>
        </p:sp>
        <p:sp>
          <p:nvSpPr>
            <p:cNvPr id="7" name="TextBox 7"/>
            <p:cNvSpPr txBox="1"/>
            <p:nvPr/>
          </p:nvSpPr>
          <p:spPr>
            <a:xfrm>
              <a:off x="0" y="28575"/>
              <a:ext cx="4816593" cy="1326947"/>
            </a:xfrm>
            <a:prstGeom prst="rect">
              <a:avLst/>
            </a:prstGeom>
          </p:spPr>
          <p:txBody>
            <a:bodyPr lIns="50800" tIns="50800" rIns="50800" bIns="50800" rtlCol="0" anchor="ctr"/>
            <a:lstStyle/>
            <a:p>
              <a:pPr algn="ctr">
                <a:lnSpc>
                  <a:spcPts val="2200"/>
                </a:lnSpc>
              </a:pPr>
              <a:endParaRPr/>
            </a:p>
          </p:txBody>
        </p:sp>
      </p:grpSp>
      <p:grpSp>
        <p:nvGrpSpPr>
          <p:cNvPr id="8" name="Group 8"/>
          <p:cNvGrpSpPr/>
          <p:nvPr/>
        </p:nvGrpSpPr>
        <p:grpSpPr>
          <a:xfrm rot="-5400000">
            <a:off x="10582435" y="2611586"/>
            <a:ext cx="9051902" cy="5063828"/>
            <a:chOff x="0" y="0"/>
            <a:chExt cx="981379" cy="549005"/>
          </a:xfrm>
        </p:grpSpPr>
        <p:sp>
          <p:nvSpPr>
            <p:cNvPr id="9" name="Freeform 9"/>
            <p:cNvSpPr/>
            <p:nvPr/>
          </p:nvSpPr>
          <p:spPr>
            <a:xfrm>
              <a:off x="0" y="0"/>
              <a:ext cx="981379" cy="549005"/>
            </a:xfrm>
            <a:custGeom>
              <a:avLst/>
              <a:gdLst/>
              <a:ahLst/>
              <a:cxnLst/>
              <a:rect l="l" t="t" r="r" b="b"/>
              <a:pathLst>
                <a:path w="981379" h="549005">
                  <a:moveTo>
                    <a:pt x="778179" y="0"/>
                  </a:moveTo>
                  <a:cubicBezTo>
                    <a:pt x="890404" y="0"/>
                    <a:pt x="981379" y="122899"/>
                    <a:pt x="981379" y="274502"/>
                  </a:cubicBezTo>
                  <a:cubicBezTo>
                    <a:pt x="981379" y="426106"/>
                    <a:pt x="890404" y="549005"/>
                    <a:pt x="778179" y="549005"/>
                  </a:cubicBezTo>
                  <a:lnTo>
                    <a:pt x="203200" y="549005"/>
                  </a:lnTo>
                  <a:cubicBezTo>
                    <a:pt x="90976" y="549005"/>
                    <a:pt x="0" y="426106"/>
                    <a:pt x="0" y="274502"/>
                  </a:cubicBezTo>
                  <a:cubicBezTo>
                    <a:pt x="0" y="122899"/>
                    <a:pt x="90976" y="0"/>
                    <a:pt x="203200" y="0"/>
                  </a:cubicBezTo>
                  <a:close/>
                </a:path>
              </a:pathLst>
            </a:custGeom>
            <a:solidFill>
              <a:srgbClr val="F8F8F1"/>
            </a:solidFill>
          </p:spPr>
          <p:txBody>
            <a:bodyPr/>
            <a:lstStyle/>
            <a:p>
              <a:endParaRPr lang="en-ZA"/>
            </a:p>
          </p:txBody>
        </p:sp>
        <p:sp>
          <p:nvSpPr>
            <p:cNvPr id="10" name="TextBox 10"/>
            <p:cNvSpPr txBox="1"/>
            <p:nvPr/>
          </p:nvSpPr>
          <p:spPr>
            <a:xfrm>
              <a:off x="0" y="-19050"/>
              <a:ext cx="981379" cy="568055"/>
            </a:xfrm>
            <a:prstGeom prst="rect">
              <a:avLst/>
            </a:prstGeom>
          </p:spPr>
          <p:txBody>
            <a:bodyPr lIns="41219" tIns="41219" rIns="41219" bIns="41219" rtlCol="0" anchor="ctr"/>
            <a:lstStyle/>
            <a:p>
              <a:pPr algn="ctr">
                <a:lnSpc>
                  <a:spcPts val="1590"/>
                </a:lnSpc>
              </a:pPr>
              <a:endParaRPr/>
            </a:p>
          </p:txBody>
        </p:sp>
      </p:grpSp>
      <p:sp>
        <p:nvSpPr>
          <p:cNvPr id="11" name="Freeform 11"/>
          <p:cNvSpPr/>
          <p:nvPr/>
        </p:nvSpPr>
        <p:spPr>
          <a:xfrm>
            <a:off x="4923891" y="2526805"/>
            <a:ext cx="2268197" cy="799539"/>
          </a:xfrm>
          <a:custGeom>
            <a:avLst/>
            <a:gdLst/>
            <a:ahLst/>
            <a:cxnLst/>
            <a:rect l="l" t="t" r="r" b="b"/>
            <a:pathLst>
              <a:path w="2268197" h="799539">
                <a:moveTo>
                  <a:pt x="0" y="0"/>
                </a:moveTo>
                <a:lnTo>
                  <a:pt x="2268197" y="0"/>
                </a:lnTo>
                <a:lnTo>
                  <a:pt x="2268197" y="799539"/>
                </a:lnTo>
                <a:lnTo>
                  <a:pt x="0" y="7995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12" name="Freeform 12"/>
          <p:cNvSpPr/>
          <p:nvPr/>
        </p:nvSpPr>
        <p:spPr>
          <a:xfrm rot="-10800000">
            <a:off x="11206340" y="6663167"/>
            <a:ext cx="2268197" cy="799539"/>
          </a:xfrm>
          <a:custGeom>
            <a:avLst/>
            <a:gdLst/>
            <a:ahLst/>
            <a:cxnLst/>
            <a:rect l="l" t="t" r="r" b="b"/>
            <a:pathLst>
              <a:path w="2268197" h="799539">
                <a:moveTo>
                  <a:pt x="0" y="0"/>
                </a:moveTo>
                <a:lnTo>
                  <a:pt x="2268197" y="0"/>
                </a:lnTo>
                <a:lnTo>
                  <a:pt x="2268197" y="799540"/>
                </a:lnTo>
                <a:lnTo>
                  <a:pt x="0" y="7995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a:p>
        </p:txBody>
      </p:sp>
      <p:grpSp>
        <p:nvGrpSpPr>
          <p:cNvPr id="13" name="Group 13"/>
          <p:cNvGrpSpPr/>
          <p:nvPr/>
        </p:nvGrpSpPr>
        <p:grpSpPr>
          <a:xfrm>
            <a:off x="7192088" y="5570220"/>
            <a:ext cx="3848702" cy="768096"/>
            <a:chOff x="0" y="0"/>
            <a:chExt cx="1013650" cy="202297"/>
          </a:xfrm>
        </p:grpSpPr>
        <p:sp>
          <p:nvSpPr>
            <p:cNvPr id="14" name="Freeform 14"/>
            <p:cNvSpPr/>
            <p:nvPr/>
          </p:nvSpPr>
          <p:spPr>
            <a:xfrm>
              <a:off x="0" y="0"/>
              <a:ext cx="1013650" cy="202297"/>
            </a:xfrm>
            <a:custGeom>
              <a:avLst/>
              <a:gdLst/>
              <a:ahLst/>
              <a:cxnLst/>
              <a:rect l="l" t="t" r="r" b="b"/>
              <a:pathLst>
                <a:path w="1013650" h="202297">
                  <a:moveTo>
                    <a:pt x="60347" y="0"/>
                  </a:moveTo>
                  <a:lnTo>
                    <a:pt x="953303" y="0"/>
                  </a:lnTo>
                  <a:cubicBezTo>
                    <a:pt x="969308" y="0"/>
                    <a:pt x="984657" y="6358"/>
                    <a:pt x="995975" y="17675"/>
                  </a:cubicBezTo>
                  <a:cubicBezTo>
                    <a:pt x="1007292" y="28992"/>
                    <a:pt x="1013650" y="44342"/>
                    <a:pt x="1013650" y="60347"/>
                  </a:cubicBezTo>
                  <a:lnTo>
                    <a:pt x="1013650" y="141950"/>
                  </a:lnTo>
                  <a:cubicBezTo>
                    <a:pt x="1013650" y="157955"/>
                    <a:pt x="1007292" y="173304"/>
                    <a:pt x="995975" y="184622"/>
                  </a:cubicBezTo>
                  <a:cubicBezTo>
                    <a:pt x="984657" y="195939"/>
                    <a:pt x="969308" y="202297"/>
                    <a:pt x="953303" y="202297"/>
                  </a:cubicBezTo>
                  <a:lnTo>
                    <a:pt x="60347" y="202297"/>
                  </a:lnTo>
                  <a:cubicBezTo>
                    <a:pt x="44342" y="202297"/>
                    <a:pt x="28992" y="195939"/>
                    <a:pt x="17675" y="184622"/>
                  </a:cubicBezTo>
                  <a:cubicBezTo>
                    <a:pt x="6358" y="173304"/>
                    <a:pt x="0" y="157955"/>
                    <a:pt x="0" y="141950"/>
                  </a:cubicBezTo>
                  <a:lnTo>
                    <a:pt x="0" y="60347"/>
                  </a:lnTo>
                  <a:cubicBezTo>
                    <a:pt x="0" y="44342"/>
                    <a:pt x="6358" y="28992"/>
                    <a:pt x="17675" y="17675"/>
                  </a:cubicBezTo>
                  <a:cubicBezTo>
                    <a:pt x="28992" y="6358"/>
                    <a:pt x="44342" y="0"/>
                    <a:pt x="60347" y="0"/>
                  </a:cubicBezTo>
                  <a:close/>
                </a:path>
              </a:pathLst>
            </a:custGeom>
            <a:solidFill>
              <a:srgbClr val="59BDB2"/>
            </a:solidFill>
            <a:ln w="38100" cap="rnd">
              <a:solidFill>
                <a:srgbClr val="1E003C"/>
              </a:solidFill>
              <a:prstDash val="solid"/>
              <a:round/>
            </a:ln>
          </p:spPr>
          <p:txBody>
            <a:bodyPr/>
            <a:lstStyle/>
            <a:p>
              <a:endParaRPr lang="en-ZA"/>
            </a:p>
          </p:txBody>
        </p:sp>
        <p:sp>
          <p:nvSpPr>
            <p:cNvPr id="15" name="TextBox 15"/>
            <p:cNvSpPr txBox="1"/>
            <p:nvPr/>
          </p:nvSpPr>
          <p:spPr>
            <a:xfrm>
              <a:off x="0" y="47625"/>
              <a:ext cx="1013650" cy="154672"/>
            </a:xfrm>
            <a:prstGeom prst="rect">
              <a:avLst/>
            </a:prstGeom>
          </p:spPr>
          <p:txBody>
            <a:bodyPr lIns="50800" tIns="50800" rIns="50800" bIns="50800" rtlCol="0" anchor="ctr"/>
            <a:lstStyle/>
            <a:p>
              <a:pPr algn="ctr">
                <a:lnSpc>
                  <a:spcPts val="3000"/>
                </a:lnSpc>
              </a:pPr>
              <a:r>
                <a:rPr lang="en-US" sz="3000" i="1">
                  <a:solidFill>
                    <a:srgbClr val="1E003C"/>
                  </a:solidFill>
                  <a:latin typeface="Articulat Italics"/>
                  <a:ea typeface="Articulat Italics"/>
                  <a:cs typeface="Articulat Italics"/>
                  <a:sym typeface="Articulat Italics"/>
                </a:rPr>
                <a:t>3 and 4 only</a:t>
              </a:r>
            </a:p>
          </p:txBody>
        </p:sp>
      </p:grpSp>
      <p:sp>
        <p:nvSpPr>
          <p:cNvPr id="16" name="TextBox 16"/>
          <p:cNvSpPr txBox="1"/>
          <p:nvPr/>
        </p:nvSpPr>
        <p:spPr>
          <a:xfrm>
            <a:off x="7608680" y="1901685"/>
            <a:ext cx="9837723" cy="1897380"/>
          </a:xfrm>
          <a:prstGeom prst="rect">
            <a:avLst/>
          </a:prstGeom>
        </p:spPr>
        <p:txBody>
          <a:bodyPr lIns="0" tIns="0" rIns="0" bIns="0" rtlCol="0" anchor="t">
            <a:spAutoFit/>
          </a:bodyPr>
          <a:lstStyle/>
          <a:p>
            <a:pPr algn="l">
              <a:lnSpc>
                <a:spcPts val="5160"/>
              </a:lnSpc>
            </a:pPr>
            <a:r>
              <a:rPr lang="en-US" sz="3000" i="1">
                <a:solidFill>
                  <a:srgbClr val="1E003C"/>
                </a:solidFill>
                <a:latin typeface="Articulat Italics"/>
                <a:ea typeface="Articulat Italics"/>
                <a:cs typeface="Articulat Italics"/>
                <a:sym typeface="Articulat Italics"/>
              </a:rPr>
              <a:t>“The five phases of the extended project life cycle are: concept, definition, __________, handover and closure and benefits realisation.”</a:t>
            </a:r>
          </a:p>
        </p:txBody>
      </p:sp>
      <p:sp>
        <p:nvSpPr>
          <p:cNvPr id="17" name="TextBox 17"/>
          <p:cNvSpPr txBox="1"/>
          <p:nvPr/>
        </p:nvSpPr>
        <p:spPr>
          <a:xfrm>
            <a:off x="1425314" y="2037575"/>
            <a:ext cx="3895191" cy="1476375"/>
          </a:xfrm>
          <a:prstGeom prst="rect">
            <a:avLst/>
          </a:prstGeom>
        </p:spPr>
        <p:txBody>
          <a:bodyPr lIns="0" tIns="0" rIns="0" bIns="0" rtlCol="0" anchor="t">
            <a:spAutoFit/>
          </a:bodyPr>
          <a:lstStyle/>
          <a:p>
            <a:pPr algn="ctr">
              <a:lnSpc>
                <a:spcPts val="5774"/>
              </a:lnSpc>
            </a:pPr>
            <a:r>
              <a:rPr lang="en-US" sz="5499" b="1" spc="-274">
                <a:solidFill>
                  <a:srgbClr val="1E003C"/>
                </a:solidFill>
                <a:latin typeface="Articulat Bold"/>
                <a:ea typeface="Articulat Bold"/>
                <a:cs typeface="Articulat Bold"/>
                <a:sym typeface="Articulat Bold"/>
              </a:rPr>
              <a:t>Missing Word</a:t>
            </a:r>
          </a:p>
        </p:txBody>
      </p:sp>
      <p:sp>
        <p:nvSpPr>
          <p:cNvPr id="18" name="TextBox 18"/>
          <p:cNvSpPr txBox="1"/>
          <p:nvPr/>
        </p:nvSpPr>
        <p:spPr>
          <a:xfrm>
            <a:off x="1028700" y="5417820"/>
            <a:ext cx="6007039" cy="3840480"/>
          </a:xfrm>
          <a:prstGeom prst="rect">
            <a:avLst/>
          </a:prstGeom>
        </p:spPr>
        <p:txBody>
          <a:bodyPr lIns="0" tIns="0" rIns="0" bIns="0" rtlCol="0" anchor="t">
            <a:spAutoFit/>
          </a:bodyPr>
          <a:lstStyle/>
          <a:p>
            <a:pPr algn="l">
              <a:lnSpc>
                <a:spcPts val="5160"/>
              </a:lnSpc>
            </a:pPr>
            <a:r>
              <a:rPr lang="en-US" sz="3000" i="1">
                <a:solidFill>
                  <a:srgbClr val="1E003C"/>
                </a:solidFill>
                <a:latin typeface="Articulat Italics"/>
                <a:ea typeface="Articulat Italics"/>
                <a:cs typeface="Articulat Italics"/>
                <a:sym typeface="Articulat Italics"/>
              </a:rPr>
              <a:t>Which of the following are phases in an iterative project life cycle? </a:t>
            </a:r>
          </a:p>
          <a:p>
            <a:pPr algn="l">
              <a:lnSpc>
                <a:spcPts val="5160"/>
              </a:lnSpc>
            </a:pPr>
            <a:r>
              <a:rPr lang="en-US" sz="3000" i="1">
                <a:solidFill>
                  <a:srgbClr val="1E003C"/>
                </a:solidFill>
                <a:latin typeface="Articulat Italics"/>
                <a:ea typeface="Articulat Italics"/>
                <a:cs typeface="Articulat Italics"/>
                <a:sym typeface="Articulat Italics"/>
              </a:rPr>
              <a:t>1) Concept </a:t>
            </a:r>
          </a:p>
          <a:p>
            <a:pPr algn="l">
              <a:lnSpc>
                <a:spcPts val="5160"/>
              </a:lnSpc>
            </a:pPr>
            <a:r>
              <a:rPr lang="en-US" sz="3000" i="1">
                <a:solidFill>
                  <a:srgbClr val="1E003C"/>
                </a:solidFill>
                <a:latin typeface="Articulat Italics"/>
                <a:ea typeface="Articulat Italics"/>
                <a:cs typeface="Articulat Italics"/>
                <a:sym typeface="Articulat Italics"/>
              </a:rPr>
              <a:t>2) Feasibility </a:t>
            </a:r>
          </a:p>
          <a:p>
            <a:pPr algn="l">
              <a:lnSpc>
                <a:spcPts val="5160"/>
              </a:lnSpc>
            </a:pPr>
            <a:r>
              <a:rPr lang="en-US" sz="3000" i="1">
                <a:solidFill>
                  <a:srgbClr val="1E003C"/>
                </a:solidFill>
                <a:latin typeface="Articulat Italics"/>
                <a:ea typeface="Articulat Italics"/>
                <a:cs typeface="Articulat Italics"/>
                <a:sym typeface="Articulat Italics"/>
              </a:rPr>
              <a:t>3) Deployment </a:t>
            </a:r>
          </a:p>
          <a:p>
            <a:pPr algn="l">
              <a:lnSpc>
                <a:spcPts val="5160"/>
              </a:lnSpc>
            </a:pPr>
            <a:r>
              <a:rPr lang="en-US" sz="3000" i="1">
                <a:solidFill>
                  <a:srgbClr val="1E003C"/>
                </a:solidFill>
                <a:latin typeface="Articulat Italics"/>
                <a:ea typeface="Articulat Italics"/>
                <a:cs typeface="Articulat Italics"/>
                <a:sym typeface="Articulat Italics"/>
              </a:rPr>
              <a:t>4) Development</a:t>
            </a:r>
          </a:p>
        </p:txBody>
      </p:sp>
      <p:sp>
        <p:nvSpPr>
          <p:cNvPr id="19" name="TextBox 19"/>
          <p:cNvSpPr txBox="1"/>
          <p:nvPr/>
        </p:nvSpPr>
        <p:spPr>
          <a:xfrm>
            <a:off x="12770370" y="6710232"/>
            <a:ext cx="4676032" cy="752475"/>
          </a:xfrm>
          <a:prstGeom prst="rect">
            <a:avLst/>
          </a:prstGeom>
        </p:spPr>
        <p:txBody>
          <a:bodyPr lIns="0" tIns="0" rIns="0" bIns="0" rtlCol="0" anchor="t">
            <a:spAutoFit/>
          </a:bodyPr>
          <a:lstStyle/>
          <a:p>
            <a:pPr algn="ctr">
              <a:lnSpc>
                <a:spcPts val="5774"/>
              </a:lnSpc>
            </a:pPr>
            <a:r>
              <a:rPr lang="en-US" sz="5499" b="1" spc="-274">
                <a:solidFill>
                  <a:srgbClr val="1E003C"/>
                </a:solidFill>
                <a:latin typeface="Articulat Bold"/>
                <a:ea typeface="Articulat Bold"/>
                <a:cs typeface="Articulat Bold"/>
                <a:sym typeface="Articulat Bold"/>
              </a:rPr>
              <a:t>List</a:t>
            </a:r>
          </a:p>
        </p:txBody>
      </p:sp>
      <p:grpSp>
        <p:nvGrpSpPr>
          <p:cNvPr id="20" name="Group 20"/>
          <p:cNvGrpSpPr/>
          <p:nvPr/>
        </p:nvGrpSpPr>
        <p:grpSpPr>
          <a:xfrm>
            <a:off x="7192088" y="6543548"/>
            <a:ext cx="3848702" cy="768096"/>
            <a:chOff x="0" y="0"/>
            <a:chExt cx="1013650" cy="202297"/>
          </a:xfrm>
        </p:grpSpPr>
        <p:sp>
          <p:nvSpPr>
            <p:cNvPr id="21" name="Freeform 21"/>
            <p:cNvSpPr/>
            <p:nvPr/>
          </p:nvSpPr>
          <p:spPr>
            <a:xfrm>
              <a:off x="0" y="0"/>
              <a:ext cx="1013650" cy="202297"/>
            </a:xfrm>
            <a:custGeom>
              <a:avLst/>
              <a:gdLst/>
              <a:ahLst/>
              <a:cxnLst/>
              <a:rect l="l" t="t" r="r" b="b"/>
              <a:pathLst>
                <a:path w="1013650" h="202297">
                  <a:moveTo>
                    <a:pt x="60347" y="0"/>
                  </a:moveTo>
                  <a:lnTo>
                    <a:pt x="953303" y="0"/>
                  </a:lnTo>
                  <a:cubicBezTo>
                    <a:pt x="969308" y="0"/>
                    <a:pt x="984657" y="6358"/>
                    <a:pt x="995975" y="17675"/>
                  </a:cubicBezTo>
                  <a:cubicBezTo>
                    <a:pt x="1007292" y="28992"/>
                    <a:pt x="1013650" y="44342"/>
                    <a:pt x="1013650" y="60347"/>
                  </a:cubicBezTo>
                  <a:lnTo>
                    <a:pt x="1013650" y="141950"/>
                  </a:lnTo>
                  <a:cubicBezTo>
                    <a:pt x="1013650" y="157955"/>
                    <a:pt x="1007292" y="173304"/>
                    <a:pt x="995975" y="184622"/>
                  </a:cubicBezTo>
                  <a:cubicBezTo>
                    <a:pt x="984657" y="195939"/>
                    <a:pt x="969308" y="202297"/>
                    <a:pt x="953303" y="202297"/>
                  </a:cubicBezTo>
                  <a:lnTo>
                    <a:pt x="60347" y="202297"/>
                  </a:lnTo>
                  <a:cubicBezTo>
                    <a:pt x="44342" y="202297"/>
                    <a:pt x="28992" y="195939"/>
                    <a:pt x="17675" y="184622"/>
                  </a:cubicBezTo>
                  <a:cubicBezTo>
                    <a:pt x="6358" y="173304"/>
                    <a:pt x="0" y="157955"/>
                    <a:pt x="0" y="141950"/>
                  </a:cubicBezTo>
                  <a:lnTo>
                    <a:pt x="0" y="60347"/>
                  </a:lnTo>
                  <a:cubicBezTo>
                    <a:pt x="0" y="44342"/>
                    <a:pt x="6358" y="28992"/>
                    <a:pt x="17675" y="17675"/>
                  </a:cubicBezTo>
                  <a:cubicBezTo>
                    <a:pt x="28992" y="6358"/>
                    <a:pt x="44342" y="0"/>
                    <a:pt x="60347" y="0"/>
                  </a:cubicBezTo>
                  <a:close/>
                </a:path>
              </a:pathLst>
            </a:custGeom>
            <a:solidFill>
              <a:srgbClr val="59BDB2"/>
            </a:solidFill>
            <a:ln w="38100" cap="rnd">
              <a:solidFill>
                <a:srgbClr val="1E003C"/>
              </a:solidFill>
              <a:prstDash val="solid"/>
              <a:round/>
            </a:ln>
          </p:spPr>
          <p:txBody>
            <a:bodyPr/>
            <a:lstStyle/>
            <a:p>
              <a:endParaRPr lang="en-ZA"/>
            </a:p>
          </p:txBody>
        </p:sp>
        <p:sp>
          <p:nvSpPr>
            <p:cNvPr id="22" name="TextBox 22"/>
            <p:cNvSpPr txBox="1"/>
            <p:nvPr/>
          </p:nvSpPr>
          <p:spPr>
            <a:xfrm>
              <a:off x="0" y="47625"/>
              <a:ext cx="1013650" cy="154672"/>
            </a:xfrm>
            <a:prstGeom prst="rect">
              <a:avLst/>
            </a:prstGeom>
          </p:spPr>
          <p:txBody>
            <a:bodyPr lIns="50800" tIns="50800" rIns="50800" bIns="50800" rtlCol="0" anchor="ctr"/>
            <a:lstStyle/>
            <a:p>
              <a:pPr algn="ctr">
                <a:lnSpc>
                  <a:spcPts val="3000"/>
                </a:lnSpc>
              </a:pPr>
              <a:r>
                <a:rPr lang="en-US" sz="3000" i="1">
                  <a:solidFill>
                    <a:srgbClr val="1E003C"/>
                  </a:solidFill>
                  <a:latin typeface="Articulat Italics"/>
                  <a:ea typeface="Articulat Italics"/>
                  <a:cs typeface="Articulat Italics"/>
                  <a:sym typeface="Articulat Italics"/>
                </a:rPr>
                <a:t>1, 2, and 3</a:t>
              </a:r>
            </a:p>
          </p:txBody>
        </p:sp>
      </p:grpSp>
      <p:grpSp>
        <p:nvGrpSpPr>
          <p:cNvPr id="23" name="Group 23"/>
          <p:cNvGrpSpPr/>
          <p:nvPr/>
        </p:nvGrpSpPr>
        <p:grpSpPr>
          <a:xfrm>
            <a:off x="7192088" y="7516876"/>
            <a:ext cx="3848702" cy="768096"/>
            <a:chOff x="0" y="0"/>
            <a:chExt cx="1013650" cy="202297"/>
          </a:xfrm>
        </p:grpSpPr>
        <p:sp>
          <p:nvSpPr>
            <p:cNvPr id="24" name="Freeform 24"/>
            <p:cNvSpPr/>
            <p:nvPr/>
          </p:nvSpPr>
          <p:spPr>
            <a:xfrm>
              <a:off x="0" y="0"/>
              <a:ext cx="1013650" cy="202297"/>
            </a:xfrm>
            <a:custGeom>
              <a:avLst/>
              <a:gdLst/>
              <a:ahLst/>
              <a:cxnLst/>
              <a:rect l="l" t="t" r="r" b="b"/>
              <a:pathLst>
                <a:path w="1013650" h="202297">
                  <a:moveTo>
                    <a:pt x="60347" y="0"/>
                  </a:moveTo>
                  <a:lnTo>
                    <a:pt x="953303" y="0"/>
                  </a:lnTo>
                  <a:cubicBezTo>
                    <a:pt x="969308" y="0"/>
                    <a:pt x="984657" y="6358"/>
                    <a:pt x="995975" y="17675"/>
                  </a:cubicBezTo>
                  <a:cubicBezTo>
                    <a:pt x="1007292" y="28992"/>
                    <a:pt x="1013650" y="44342"/>
                    <a:pt x="1013650" y="60347"/>
                  </a:cubicBezTo>
                  <a:lnTo>
                    <a:pt x="1013650" y="141950"/>
                  </a:lnTo>
                  <a:cubicBezTo>
                    <a:pt x="1013650" y="157955"/>
                    <a:pt x="1007292" y="173304"/>
                    <a:pt x="995975" y="184622"/>
                  </a:cubicBezTo>
                  <a:cubicBezTo>
                    <a:pt x="984657" y="195939"/>
                    <a:pt x="969308" y="202297"/>
                    <a:pt x="953303" y="202297"/>
                  </a:cubicBezTo>
                  <a:lnTo>
                    <a:pt x="60347" y="202297"/>
                  </a:lnTo>
                  <a:cubicBezTo>
                    <a:pt x="44342" y="202297"/>
                    <a:pt x="28992" y="195939"/>
                    <a:pt x="17675" y="184622"/>
                  </a:cubicBezTo>
                  <a:cubicBezTo>
                    <a:pt x="6358" y="173304"/>
                    <a:pt x="0" y="157955"/>
                    <a:pt x="0" y="141950"/>
                  </a:cubicBezTo>
                  <a:lnTo>
                    <a:pt x="0" y="60347"/>
                  </a:lnTo>
                  <a:cubicBezTo>
                    <a:pt x="0" y="44342"/>
                    <a:pt x="6358" y="28992"/>
                    <a:pt x="17675" y="17675"/>
                  </a:cubicBezTo>
                  <a:cubicBezTo>
                    <a:pt x="28992" y="6358"/>
                    <a:pt x="44342" y="0"/>
                    <a:pt x="60347" y="0"/>
                  </a:cubicBezTo>
                  <a:close/>
                </a:path>
              </a:pathLst>
            </a:custGeom>
            <a:solidFill>
              <a:srgbClr val="59BDB2"/>
            </a:solidFill>
            <a:ln w="38100" cap="rnd">
              <a:solidFill>
                <a:srgbClr val="1E003C"/>
              </a:solidFill>
              <a:prstDash val="solid"/>
              <a:round/>
            </a:ln>
          </p:spPr>
          <p:txBody>
            <a:bodyPr/>
            <a:lstStyle/>
            <a:p>
              <a:endParaRPr lang="en-ZA"/>
            </a:p>
          </p:txBody>
        </p:sp>
        <p:sp>
          <p:nvSpPr>
            <p:cNvPr id="25" name="TextBox 25"/>
            <p:cNvSpPr txBox="1"/>
            <p:nvPr/>
          </p:nvSpPr>
          <p:spPr>
            <a:xfrm>
              <a:off x="0" y="47625"/>
              <a:ext cx="1013650" cy="154672"/>
            </a:xfrm>
            <a:prstGeom prst="rect">
              <a:avLst/>
            </a:prstGeom>
          </p:spPr>
          <p:txBody>
            <a:bodyPr lIns="50800" tIns="50800" rIns="50800" bIns="50800" rtlCol="0" anchor="ctr"/>
            <a:lstStyle/>
            <a:p>
              <a:pPr algn="ctr">
                <a:lnSpc>
                  <a:spcPts val="3000"/>
                </a:lnSpc>
              </a:pPr>
              <a:r>
                <a:rPr lang="en-US" sz="3000" i="1">
                  <a:solidFill>
                    <a:srgbClr val="1E003C"/>
                  </a:solidFill>
                  <a:latin typeface="Articulat Italics"/>
                  <a:ea typeface="Articulat Italics"/>
                  <a:cs typeface="Articulat Italics"/>
                  <a:sym typeface="Articulat Italics"/>
                </a:rPr>
                <a:t>1 and 2 only</a:t>
              </a:r>
            </a:p>
          </p:txBody>
        </p:sp>
      </p:grpSp>
      <p:grpSp>
        <p:nvGrpSpPr>
          <p:cNvPr id="26" name="Group 26"/>
          <p:cNvGrpSpPr/>
          <p:nvPr/>
        </p:nvGrpSpPr>
        <p:grpSpPr>
          <a:xfrm>
            <a:off x="7192088" y="8490204"/>
            <a:ext cx="3848702" cy="768096"/>
            <a:chOff x="0" y="0"/>
            <a:chExt cx="1013650" cy="202297"/>
          </a:xfrm>
        </p:grpSpPr>
        <p:sp>
          <p:nvSpPr>
            <p:cNvPr id="27" name="Freeform 27"/>
            <p:cNvSpPr/>
            <p:nvPr/>
          </p:nvSpPr>
          <p:spPr>
            <a:xfrm>
              <a:off x="0" y="0"/>
              <a:ext cx="1013650" cy="202297"/>
            </a:xfrm>
            <a:custGeom>
              <a:avLst/>
              <a:gdLst/>
              <a:ahLst/>
              <a:cxnLst/>
              <a:rect l="l" t="t" r="r" b="b"/>
              <a:pathLst>
                <a:path w="1013650" h="202297">
                  <a:moveTo>
                    <a:pt x="60347" y="0"/>
                  </a:moveTo>
                  <a:lnTo>
                    <a:pt x="953303" y="0"/>
                  </a:lnTo>
                  <a:cubicBezTo>
                    <a:pt x="969308" y="0"/>
                    <a:pt x="984657" y="6358"/>
                    <a:pt x="995975" y="17675"/>
                  </a:cubicBezTo>
                  <a:cubicBezTo>
                    <a:pt x="1007292" y="28992"/>
                    <a:pt x="1013650" y="44342"/>
                    <a:pt x="1013650" y="60347"/>
                  </a:cubicBezTo>
                  <a:lnTo>
                    <a:pt x="1013650" y="141950"/>
                  </a:lnTo>
                  <a:cubicBezTo>
                    <a:pt x="1013650" y="157955"/>
                    <a:pt x="1007292" y="173304"/>
                    <a:pt x="995975" y="184622"/>
                  </a:cubicBezTo>
                  <a:cubicBezTo>
                    <a:pt x="984657" y="195939"/>
                    <a:pt x="969308" y="202297"/>
                    <a:pt x="953303" y="202297"/>
                  </a:cubicBezTo>
                  <a:lnTo>
                    <a:pt x="60347" y="202297"/>
                  </a:lnTo>
                  <a:cubicBezTo>
                    <a:pt x="44342" y="202297"/>
                    <a:pt x="28992" y="195939"/>
                    <a:pt x="17675" y="184622"/>
                  </a:cubicBezTo>
                  <a:cubicBezTo>
                    <a:pt x="6358" y="173304"/>
                    <a:pt x="0" y="157955"/>
                    <a:pt x="0" y="141950"/>
                  </a:cubicBezTo>
                  <a:lnTo>
                    <a:pt x="0" y="60347"/>
                  </a:lnTo>
                  <a:cubicBezTo>
                    <a:pt x="0" y="44342"/>
                    <a:pt x="6358" y="28992"/>
                    <a:pt x="17675" y="17675"/>
                  </a:cubicBezTo>
                  <a:cubicBezTo>
                    <a:pt x="28992" y="6358"/>
                    <a:pt x="44342" y="0"/>
                    <a:pt x="60347" y="0"/>
                  </a:cubicBezTo>
                  <a:close/>
                </a:path>
              </a:pathLst>
            </a:custGeom>
            <a:solidFill>
              <a:srgbClr val="59BDB2"/>
            </a:solidFill>
            <a:ln w="38100" cap="rnd">
              <a:solidFill>
                <a:srgbClr val="1E003C"/>
              </a:solidFill>
              <a:prstDash val="solid"/>
              <a:round/>
            </a:ln>
          </p:spPr>
          <p:txBody>
            <a:bodyPr/>
            <a:lstStyle/>
            <a:p>
              <a:endParaRPr lang="en-ZA"/>
            </a:p>
          </p:txBody>
        </p:sp>
        <p:sp>
          <p:nvSpPr>
            <p:cNvPr id="28" name="TextBox 28"/>
            <p:cNvSpPr txBox="1"/>
            <p:nvPr/>
          </p:nvSpPr>
          <p:spPr>
            <a:xfrm>
              <a:off x="0" y="47625"/>
              <a:ext cx="1013650" cy="154672"/>
            </a:xfrm>
            <a:prstGeom prst="rect">
              <a:avLst/>
            </a:prstGeom>
          </p:spPr>
          <p:txBody>
            <a:bodyPr lIns="50800" tIns="50800" rIns="50800" bIns="50800" rtlCol="0" anchor="ctr"/>
            <a:lstStyle/>
            <a:p>
              <a:pPr algn="ctr">
                <a:lnSpc>
                  <a:spcPts val="3000"/>
                </a:lnSpc>
              </a:pPr>
              <a:r>
                <a:rPr lang="en-US" sz="3000" i="1">
                  <a:solidFill>
                    <a:srgbClr val="1E003C"/>
                  </a:solidFill>
                  <a:latin typeface="Articulat Italics"/>
                  <a:ea typeface="Articulat Italics"/>
                  <a:cs typeface="Articulat Italics"/>
                  <a:sym typeface="Articulat Italics"/>
                </a:rPr>
                <a:t>2, 3, and 4</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1A837C30A6E04E88E253E4521759D6" ma:contentTypeVersion="16" ma:contentTypeDescription="Create a new document." ma:contentTypeScope="" ma:versionID="59708e4b4aa3a380591f8d73222f48f1">
  <xsd:schema xmlns:xsd="http://www.w3.org/2001/XMLSchema" xmlns:xs="http://www.w3.org/2001/XMLSchema" xmlns:p="http://schemas.microsoft.com/office/2006/metadata/properties" xmlns:ns2="f0d8605e-f064-4308-a378-91be967e6d33" xmlns:ns3="5a060ada-f1c1-46c4-b70c-5c89a7f16c4b" targetNamespace="http://schemas.microsoft.com/office/2006/metadata/properties" ma:root="true" ma:fieldsID="7554271b72834023ab4cc81036d10a03" ns2:_="" ns3:_="">
    <xsd:import namespace="f0d8605e-f064-4308-a378-91be967e6d33"/>
    <xsd:import namespace="5a060ada-f1c1-46c4-b70c-5c89a7f16c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DateTaken" minOccurs="0"/>
                <xsd:element ref="ns2:lcf76f155ced4ddcb4097134ff3c332f" minOccurs="0"/>
                <xsd:element ref="ns3:TaxCatchAll" minOccurs="0"/>
                <xsd:element ref="ns2:MediaServiceSearchPropertie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8605e-f064-4308-a378-91be967e6d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df22750-4ea3-46a9-afa6-d96d2c158fea" ma:termSetId="09814cd3-568e-fe90-9814-8d621ff8fb84" ma:anchorId="fba54fb3-c3e1-fe81-a776-ca4b69148c4d" ma:open="true" ma:isKeyword="false">
      <xsd:complexType>
        <xsd:sequence>
          <xsd:element ref="pc:Terms" minOccurs="0" maxOccurs="1"/>
        </xsd:sequence>
      </xsd:complex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060ada-f1c1-46c4-b70c-5c89a7f16c4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7f49dac-73b0-4049-b8b2-23787b642040}" ma:internalName="TaxCatchAll" ma:showField="CatchAllData" ma:web="5a060ada-f1c1-46c4-b70c-5c89a7f16c4b">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d8605e-f064-4308-a378-91be967e6d33">
      <Terms xmlns="http://schemas.microsoft.com/office/infopath/2007/PartnerControls"/>
    </lcf76f155ced4ddcb4097134ff3c332f>
    <TaxCatchAll xmlns="5a060ada-f1c1-46c4-b70c-5c89a7f16c4b" xsi:nil="true"/>
  </documentManagement>
</p:properties>
</file>

<file path=customXml/itemProps1.xml><?xml version="1.0" encoding="utf-8"?>
<ds:datastoreItem xmlns:ds="http://schemas.openxmlformats.org/officeDocument/2006/customXml" ds:itemID="{59DAC616-4CC6-44C9-BF54-B2C417A886CB}"/>
</file>

<file path=customXml/itemProps2.xml><?xml version="1.0" encoding="utf-8"?>
<ds:datastoreItem xmlns:ds="http://schemas.openxmlformats.org/officeDocument/2006/customXml" ds:itemID="{FBE4AE8C-BA9B-41B8-BDD3-7A0C079415FB}"/>
</file>

<file path=customXml/itemProps3.xml><?xml version="1.0" encoding="utf-8"?>
<ds:datastoreItem xmlns:ds="http://schemas.openxmlformats.org/officeDocument/2006/customXml" ds:itemID="{9DB588F4-A50C-4FD9-8005-1AAA91881A20}"/>
</file>

<file path=docProps/app.xml><?xml version="1.0" encoding="utf-8"?>
<Properties xmlns="http://schemas.openxmlformats.org/officeDocument/2006/extended-properties" xmlns:vt="http://schemas.openxmlformats.org/officeDocument/2006/docPropsVTypes">
  <TotalTime>3</TotalTime>
  <Words>937</Words>
  <Application>Microsoft Office PowerPoint</Application>
  <PresentationFormat>Custom</PresentationFormat>
  <Paragraphs>102</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Canva Sans</vt:lpstr>
      <vt:lpstr>Calibri</vt:lpstr>
      <vt:lpstr>Articulat Italics</vt:lpstr>
      <vt:lpstr>Articulat Bold</vt:lpstr>
      <vt:lpstr>Articulat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20-03-2025 APM PFQ Exam Prep Session 121 with Kate O</dc:title>
  <cp:lastModifiedBy>Jasmine De Nobrega</cp:lastModifiedBy>
  <cp:revision>2</cp:revision>
  <dcterms:created xsi:type="dcterms:W3CDTF">2006-08-16T00:00:00Z</dcterms:created>
  <dcterms:modified xsi:type="dcterms:W3CDTF">2025-04-07T12:44:08Z</dcterms:modified>
  <dc:identifier>DAGfEazqyEg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0x010100DA1A837C30A6E04E88E253E4521759D6</vt:lpwstr>
  </property>
</Properties>
</file>