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rticulat" panose="020B0604020202020204" charset="0"/>
      <p:regular r:id="rId14"/>
    </p:embeddedFont>
    <p:embeddedFont>
      <p:font typeface="Articulat Bold" panose="020B0604020202020204" charset="0"/>
      <p:regular r:id="rId15"/>
    </p:embeddedFont>
    <p:embeddedFont>
      <p:font typeface="Articulat Italics" panose="020B0604020202020204"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246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0OhE2yTPQV8"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8" name="AutoShape 8"/>
          <p:cNvSpPr/>
          <p:nvPr/>
        </p:nvSpPr>
        <p:spPr>
          <a:xfrm>
            <a:off x="1457311" y="7189157"/>
            <a:ext cx="1832891" cy="0"/>
          </a:xfrm>
          <a:prstGeom prst="line">
            <a:avLst/>
          </a:prstGeom>
          <a:ln w="38100" cap="flat">
            <a:solidFill>
              <a:srgbClr val="1E003C"/>
            </a:solidFill>
            <a:prstDash val="solid"/>
            <a:headEnd type="none" w="sm" len="sm"/>
            <a:tailEnd type="arrow" w="med" len="sm"/>
          </a:ln>
        </p:spPr>
        <p:txBody>
          <a:bodyPr/>
          <a:lstStyle/>
          <a:p>
            <a:endParaRPr lang="en-ZA"/>
          </a:p>
        </p:txBody>
      </p:sp>
      <p:grpSp>
        <p:nvGrpSpPr>
          <p:cNvPr id="9" name="Group 9"/>
          <p:cNvGrpSpPr/>
          <p:nvPr/>
        </p:nvGrpSpPr>
        <p:grpSpPr>
          <a:xfrm>
            <a:off x="10412961" y="2369469"/>
            <a:ext cx="7672799" cy="767279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AD1A"/>
            </a:solidFill>
          </p:spPr>
          <p:txBody>
            <a:bodyPr/>
            <a:lstStyle/>
            <a:p>
              <a:endParaRPr lang="en-ZA"/>
            </a:p>
          </p:txBody>
        </p:sp>
        <p:sp>
          <p:nvSpPr>
            <p:cNvPr id="11" name="TextBox 11"/>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5" name="Freeform 15"/>
          <p:cNvSpPr/>
          <p:nvPr/>
        </p:nvSpPr>
        <p:spPr>
          <a:xfrm>
            <a:off x="190598" y="8382662"/>
            <a:ext cx="3099603" cy="1751276"/>
          </a:xfrm>
          <a:custGeom>
            <a:avLst/>
            <a:gdLst/>
            <a:ahLst/>
            <a:cxnLst/>
            <a:rect l="l" t="t" r="r" b="b"/>
            <a:pathLst>
              <a:path w="3099603" h="1751276">
                <a:moveTo>
                  <a:pt x="0" y="0"/>
                </a:moveTo>
                <a:lnTo>
                  <a:pt x="3099604" y="0"/>
                </a:lnTo>
                <a:lnTo>
                  <a:pt x="3099604" y="1751276"/>
                </a:lnTo>
                <a:lnTo>
                  <a:pt x="0" y="1751276"/>
                </a:lnTo>
                <a:lnTo>
                  <a:pt x="0" y="0"/>
                </a:lnTo>
                <a:close/>
              </a:path>
            </a:pathLst>
          </a:custGeom>
          <a:blipFill>
            <a:blip r:embed="rId2"/>
            <a:stretch>
              <a:fillRect/>
            </a:stretch>
          </a:blipFill>
        </p:spPr>
        <p:txBody>
          <a:bodyPr/>
          <a:lstStyle/>
          <a:p>
            <a:endParaRPr lang="en-ZA"/>
          </a:p>
        </p:txBody>
      </p:sp>
      <p:sp>
        <p:nvSpPr>
          <p:cNvPr id="16" name="Freeform 16"/>
          <p:cNvSpPr/>
          <p:nvPr/>
        </p:nvSpPr>
        <p:spPr>
          <a:xfrm flipH="1">
            <a:off x="6441956" y="-467967"/>
            <a:ext cx="16332525" cy="10888350"/>
          </a:xfrm>
          <a:custGeom>
            <a:avLst/>
            <a:gdLst/>
            <a:ahLst/>
            <a:cxnLst/>
            <a:rect l="l" t="t" r="r" b="b"/>
            <a:pathLst>
              <a:path w="16332525" h="10888350">
                <a:moveTo>
                  <a:pt x="16332525" y="0"/>
                </a:moveTo>
                <a:lnTo>
                  <a:pt x="0" y="0"/>
                </a:lnTo>
                <a:lnTo>
                  <a:pt x="0" y="10888350"/>
                </a:lnTo>
                <a:lnTo>
                  <a:pt x="16332525" y="10888350"/>
                </a:lnTo>
                <a:lnTo>
                  <a:pt x="16332525" y="0"/>
                </a:lnTo>
                <a:close/>
              </a:path>
            </a:pathLst>
          </a:custGeom>
          <a:blipFill>
            <a:blip r:embed="rId3"/>
            <a:stretch>
              <a:fillRect/>
            </a:stretch>
          </a:blipFill>
        </p:spPr>
        <p:txBody>
          <a:bodyPr/>
          <a:lstStyle/>
          <a:p>
            <a:endParaRPr lang="en-ZA"/>
          </a:p>
        </p:txBody>
      </p:sp>
      <p:sp>
        <p:nvSpPr>
          <p:cNvPr id="17" name="Freeform 17"/>
          <p:cNvSpPr/>
          <p:nvPr/>
        </p:nvSpPr>
        <p:spPr>
          <a:xfrm>
            <a:off x="1457311" y="2901342"/>
            <a:ext cx="3744891" cy="3744891"/>
          </a:xfrm>
          <a:custGeom>
            <a:avLst/>
            <a:gdLst/>
            <a:ahLst/>
            <a:cxnLst/>
            <a:rect l="l" t="t" r="r" b="b"/>
            <a:pathLst>
              <a:path w="3744891" h="3744891">
                <a:moveTo>
                  <a:pt x="0" y="0"/>
                </a:moveTo>
                <a:lnTo>
                  <a:pt x="3744891" y="0"/>
                </a:lnTo>
                <a:lnTo>
                  <a:pt x="3744891" y="3744890"/>
                </a:lnTo>
                <a:lnTo>
                  <a:pt x="0" y="3744890"/>
                </a:lnTo>
                <a:lnTo>
                  <a:pt x="0" y="0"/>
                </a:lnTo>
                <a:close/>
              </a:path>
            </a:pathLst>
          </a:custGeom>
          <a:blipFill>
            <a:blip r:embed="rId4"/>
            <a:stretch>
              <a:fillRect/>
            </a:stretch>
          </a:blipFill>
        </p:spPr>
        <p:txBody>
          <a:bodyPr/>
          <a:lstStyle/>
          <a:p>
            <a:endParaRPr lang="en-ZA"/>
          </a:p>
        </p:txBody>
      </p:sp>
      <p:sp>
        <p:nvSpPr>
          <p:cNvPr id="18" name="TextBox 18"/>
          <p:cNvSpPr txBox="1"/>
          <p:nvPr/>
        </p:nvSpPr>
        <p:spPr>
          <a:xfrm>
            <a:off x="1457311" y="2131344"/>
            <a:ext cx="4436933" cy="466725"/>
          </a:xfrm>
          <a:prstGeom prst="rect">
            <a:avLst/>
          </a:prstGeom>
        </p:spPr>
        <p:txBody>
          <a:bodyPr lIns="0" tIns="0" rIns="0" bIns="0" rtlCol="0" anchor="t">
            <a:spAutoFit/>
          </a:bodyPr>
          <a:lstStyle/>
          <a:p>
            <a:pPr marL="0" lvl="0" indent="0" algn="l">
              <a:lnSpc>
                <a:spcPts val="3600"/>
              </a:lnSpc>
            </a:pPr>
            <a:r>
              <a:rPr lang="en-US" sz="3000">
                <a:solidFill>
                  <a:srgbClr val="1E003C"/>
                </a:solidFill>
                <a:latin typeface="Articulat"/>
                <a:ea typeface="Articulat"/>
                <a:cs typeface="Articulat"/>
                <a:sym typeface="Articulat"/>
              </a:rPr>
              <a:t>www.itonlinelearning.com</a:t>
            </a:r>
          </a:p>
        </p:txBody>
      </p:sp>
      <p:sp>
        <p:nvSpPr>
          <p:cNvPr id="19" name="TextBox 19"/>
          <p:cNvSpPr txBox="1"/>
          <p:nvPr/>
        </p:nvSpPr>
        <p:spPr>
          <a:xfrm>
            <a:off x="1457311" y="7722557"/>
            <a:ext cx="7978644" cy="466725"/>
          </a:xfrm>
          <a:prstGeom prst="rect">
            <a:avLst/>
          </a:prstGeom>
        </p:spPr>
        <p:txBody>
          <a:bodyPr lIns="0" tIns="0" rIns="0" bIns="0" rtlCol="0" anchor="t">
            <a:spAutoFit/>
          </a:bodyPr>
          <a:lstStyle/>
          <a:p>
            <a:pPr marL="0" lvl="0" indent="0" algn="l">
              <a:lnSpc>
                <a:spcPts val="3600"/>
              </a:lnSpc>
            </a:pPr>
            <a:r>
              <a:rPr lang="en-US" sz="3000">
                <a:solidFill>
                  <a:srgbClr val="E93982"/>
                </a:solidFill>
                <a:latin typeface="Articulat"/>
                <a:ea typeface="Articulat"/>
                <a:cs typeface="Articulat"/>
                <a:sym typeface="Articulat"/>
              </a:rPr>
              <a:t>Exam Prep Session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3" name="Freeform 3"/>
          <p:cNvSpPr/>
          <p:nvPr/>
        </p:nvSpPr>
        <p:spPr>
          <a:xfrm>
            <a:off x="11713363" y="1690365"/>
            <a:ext cx="5545937" cy="5939424"/>
          </a:xfrm>
          <a:custGeom>
            <a:avLst/>
            <a:gdLst/>
            <a:ahLst/>
            <a:cxnLst/>
            <a:rect l="l" t="t" r="r" b="b"/>
            <a:pathLst>
              <a:path w="5545937" h="5939424">
                <a:moveTo>
                  <a:pt x="0" y="0"/>
                </a:moveTo>
                <a:lnTo>
                  <a:pt x="5545937" y="0"/>
                </a:lnTo>
                <a:lnTo>
                  <a:pt x="5545937" y="5939424"/>
                </a:lnTo>
                <a:lnTo>
                  <a:pt x="0" y="5939424"/>
                </a:lnTo>
                <a:lnTo>
                  <a:pt x="0" y="0"/>
                </a:lnTo>
                <a:close/>
              </a:path>
            </a:pathLst>
          </a:custGeom>
          <a:blipFill>
            <a:blip r:embed="rId3"/>
            <a:stretch>
              <a:fillRect/>
            </a:stretch>
          </a:blipFill>
        </p:spPr>
        <p:txBody>
          <a:bodyPr/>
          <a:lstStyle/>
          <a:p>
            <a:endParaRPr lang="en-ZA"/>
          </a:p>
        </p:txBody>
      </p:sp>
      <p:grpSp>
        <p:nvGrpSpPr>
          <p:cNvPr id="6" name="Group 5">
            <a:extLst>
              <a:ext uri="{FF2B5EF4-FFF2-40B4-BE49-F238E27FC236}">
                <a16:creationId xmlns:a16="http://schemas.microsoft.com/office/drawing/2014/main" id="{FD816BB0-D57A-D356-AB49-6B6C340A4DBA}"/>
              </a:ext>
            </a:extLst>
          </p:cNvPr>
          <p:cNvGrpSpPr/>
          <p:nvPr/>
        </p:nvGrpSpPr>
        <p:grpSpPr>
          <a:xfrm>
            <a:off x="1028700" y="4198165"/>
            <a:ext cx="8987302" cy="1890671"/>
            <a:chOff x="1028700" y="4152900"/>
            <a:chExt cx="8987302" cy="1890671"/>
          </a:xfrm>
        </p:grpSpPr>
        <p:sp>
          <p:nvSpPr>
            <p:cNvPr id="4" name="TextBox 4"/>
            <p:cNvSpPr txBox="1"/>
            <p:nvPr/>
          </p:nvSpPr>
          <p:spPr>
            <a:xfrm>
              <a:off x="1028700" y="4152900"/>
              <a:ext cx="8987302" cy="1095374"/>
            </a:xfrm>
            <a:prstGeom prst="rect">
              <a:avLst/>
            </a:prstGeom>
          </p:spPr>
          <p:txBody>
            <a:bodyPr lIns="0" tIns="0" rIns="0" bIns="0" rtlCol="0" anchor="t">
              <a:spAutoFit/>
            </a:bodyPr>
            <a:lstStyle/>
            <a:p>
              <a:pPr algn="l">
                <a:lnSpc>
                  <a:spcPts val="8399"/>
                </a:lnSpc>
              </a:pPr>
              <a:r>
                <a:rPr lang="en-US" sz="7999" b="1" spc="-399" dirty="0">
                  <a:solidFill>
                    <a:srgbClr val="1E003C"/>
                  </a:solidFill>
                  <a:latin typeface="Articulat Bold"/>
                  <a:ea typeface="Articulat Bold"/>
                  <a:cs typeface="Articulat Bold"/>
                  <a:sym typeface="Articulat Bold"/>
                </a:rPr>
                <a:t>Learning Outcome 1</a:t>
              </a:r>
            </a:p>
          </p:txBody>
        </p:sp>
        <p:sp>
          <p:nvSpPr>
            <p:cNvPr id="5" name="TextBox 5"/>
            <p:cNvSpPr txBox="1"/>
            <p:nvPr/>
          </p:nvSpPr>
          <p:spPr>
            <a:xfrm>
              <a:off x="1028700" y="5463181"/>
              <a:ext cx="8463260" cy="580390"/>
            </a:xfrm>
            <a:prstGeom prst="rect">
              <a:avLst/>
            </a:prstGeom>
          </p:spPr>
          <p:txBody>
            <a:bodyPr lIns="0" tIns="0" rIns="0" bIns="0" rtlCol="0" anchor="t">
              <a:spAutoFit/>
            </a:bodyPr>
            <a:lstStyle/>
            <a:p>
              <a:pPr algn="l">
                <a:lnSpc>
                  <a:spcPts val="4759"/>
                </a:lnSpc>
              </a:pPr>
              <a:r>
                <a:rPr lang="en-US" sz="3399">
                  <a:solidFill>
                    <a:srgbClr val="1E003C"/>
                  </a:solidFill>
                  <a:latin typeface="Articulat"/>
                  <a:ea typeface="Articulat"/>
                  <a:cs typeface="Articulat"/>
                  <a:sym typeface="Articulat"/>
                </a:rPr>
                <a:t>Explain the purpose of the PRINCE2 themes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3" name="Group 3"/>
          <p:cNvGrpSpPr/>
          <p:nvPr/>
        </p:nvGrpSpPr>
        <p:grpSpPr>
          <a:xfrm>
            <a:off x="8544786" y="1786906"/>
            <a:ext cx="8276062" cy="82760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9BDB2"/>
            </a:solidFill>
          </p:spPr>
          <p:txBody>
            <a:bodyPr/>
            <a:lstStyle/>
            <a:p>
              <a:endParaRPr lang="en-ZA"/>
            </a:p>
          </p:txBody>
        </p:sp>
        <p:sp>
          <p:nvSpPr>
            <p:cNvPr id="5" name="TextBox 5"/>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6" name="Freeform 6"/>
          <p:cNvSpPr/>
          <p:nvPr/>
        </p:nvSpPr>
        <p:spPr>
          <a:xfrm>
            <a:off x="2750234" y="-480633"/>
            <a:ext cx="16851334" cy="11248265"/>
          </a:xfrm>
          <a:custGeom>
            <a:avLst/>
            <a:gdLst/>
            <a:ahLst/>
            <a:cxnLst/>
            <a:rect l="l" t="t" r="r" b="b"/>
            <a:pathLst>
              <a:path w="16851334" h="11248265">
                <a:moveTo>
                  <a:pt x="0" y="0"/>
                </a:moveTo>
                <a:lnTo>
                  <a:pt x="16851333" y="0"/>
                </a:lnTo>
                <a:lnTo>
                  <a:pt x="16851333" y="11248266"/>
                </a:lnTo>
                <a:lnTo>
                  <a:pt x="0" y="11248266"/>
                </a:lnTo>
                <a:lnTo>
                  <a:pt x="0" y="0"/>
                </a:lnTo>
                <a:close/>
              </a:path>
            </a:pathLst>
          </a:custGeom>
          <a:blipFill>
            <a:blip r:embed="rId3"/>
            <a:stretch>
              <a:fillRect/>
            </a:stretch>
          </a:blipFill>
        </p:spPr>
        <p:txBody>
          <a:bodyPr/>
          <a:lstStyle/>
          <a:p>
            <a:endParaRPr lang="en-ZA"/>
          </a:p>
        </p:txBody>
      </p:sp>
      <p:sp>
        <p:nvSpPr>
          <p:cNvPr id="7" name="TextBox 7"/>
          <p:cNvSpPr txBox="1"/>
          <p:nvPr/>
        </p:nvSpPr>
        <p:spPr>
          <a:xfrm>
            <a:off x="2298765" y="2942331"/>
            <a:ext cx="5791998" cy="37242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1E003C"/>
                </a:solidFill>
                <a:latin typeface="Articulat"/>
                <a:ea typeface="Articulat"/>
                <a:cs typeface="Articulat"/>
                <a:sym typeface="Articulat"/>
              </a:rPr>
              <a:t>Business Case </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Organisation </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Quality </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Plans </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Risk </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Change </a:t>
            </a:r>
          </a:p>
          <a:p>
            <a:pPr marL="647700" lvl="1" indent="-323850" algn="l">
              <a:lnSpc>
                <a:spcPts val="4200"/>
              </a:lnSpc>
              <a:buFont typeface="Arial"/>
              <a:buChar char="•"/>
            </a:pPr>
            <a:r>
              <a:rPr lang="en-US" sz="3000">
                <a:solidFill>
                  <a:srgbClr val="1E003C"/>
                </a:solidFill>
                <a:latin typeface="Articulat"/>
                <a:ea typeface="Articulat"/>
                <a:cs typeface="Articulat"/>
                <a:sym typeface="Articulat"/>
              </a:rPr>
              <a:t>Progress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E003C"/>
        </a:solidFill>
        <a:effectLst/>
      </p:bgPr>
    </p:bg>
    <p:spTree>
      <p:nvGrpSpPr>
        <p:cNvPr id="1" name=""/>
        <p:cNvGrpSpPr/>
        <p:nvPr/>
      </p:nvGrpSpPr>
      <p:grpSpPr>
        <a:xfrm>
          <a:off x="0" y="0"/>
          <a:ext cx="0" cy="0"/>
          <a:chOff x="0" y="0"/>
          <a:chExt cx="0" cy="0"/>
        </a:xfrm>
      </p:grpSpPr>
      <p:sp>
        <p:nvSpPr>
          <p:cNvPr id="2" name="Freeform 2"/>
          <p:cNvSpPr/>
          <p:nvPr/>
        </p:nvSpPr>
        <p:spPr>
          <a:xfrm>
            <a:off x="2629315" y="3898599"/>
            <a:ext cx="358059" cy="358059"/>
          </a:xfrm>
          <a:custGeom>
            <a:avLst/>
            <a:gdLst/>
            <a:ahLst/>
            <a:cxnLst/>
            <a:rect l="l" t="t" r="r" b="b"/>
            <a:pathLst>
              <a:path w="358059" h="358059">
                <a:moveTo>
                  <a:pt x="0" y="0"/>
                </a:moveTo>
                <a:lnTo>
                  <a:pt x="358059" y="0"/>
                </a:lnTo>
                <a:lnTo>
                  <a:pt x="358059" y="358059"/>
                </a:lnTo>
                <a:lnTo>
                  <a:pt x="0" y="358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3" name="Freeform 3"/>
          <p:cNvSpPr/>
          <p:nvPr/>
        </p:nvSpPr>
        <p:spPr>
          <a:xfrm>
            <a:off x="2629315" y="4513337"/>
            <a:ext cx="358059" cy="358059"/>
          </a:xfrm>
          <a:custGeom>
            <a:avLst/>
            <a:gdLst/>
            <a:ahLst/>
            <a:cxnLst/>
            <a:rect l="l" t="t" r="r" b="b"/>
            <a:pathLst>
              <a:path w="358059" h="358059">
                <a:moveTo>
                  <a:pt x="0" y="0"/>
                </a:moveTo>
                <a:lnTo>
                  <a:pt x="358059" y="0"/>
                </a:lnTo>
                <a:lnTo>
                  <a:pt x="358059" y="358058"/>
                </a:lnTo>
                <a:lnTo>
                  <a:pt x="0" y="3580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4" name="Freeform 4"/>
          <p:cNvSpPr/>
          <p:nvPr/>
        </p:nvSpPr>
        <p:spPr>
          <a:xfrm>
            <a:off x="2629315" y="5128570"/>
            <a:ext cx="358059" cy="358059"/>
          </a:xfrm>
          <a:custGeom>
            <a:avLst/>
            <a:gdLst/>
            <a:ahLst/>
            <a:cxnLst/>
            <a:rect l="l" t="t" r="r" b="b"/>
            <a:pathLst>
              <a:path w="358059" h="358059">
                <a:moveTo>
                  <a:pt x="0" y="0"/>
                </a:moveTo>
                <a:lnTo>
                  <a:pt x="358059" y="0"/>
                </a:lnTo>
                <a:lnTo>
                  <a:pt x="358059" y="358059"/>
                </a:lnTo>
                <a:lnTo>
                  <a:pt x="0" y="358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5" name="Freeform 5"/>
          <p:cNvSpPr/>
          <p:nvPr/>
        </p:nvSpPr>
        <p:spPr>
          <a:xfrm>
            <a:off x="9647088" y="3898351"/>
            <a:ext cx="358059" cy="358059"/>
          </a:xfrm>
          <a:custGeom>
            <a:avLst/>
            <a:gdLst/>
            <a:ahLst/>
            <a:cxnLst/>
            <a:rect l="l" t="t" r="r" b="b"/>
            <a:pathLst>
              <a:path w="358059" h="358059">
                <a:moveTo>
                  <a:pt x="0" y="0"/>
                </a:moveTo>
                <a:lnTo>
                  <a:pt x="358058" y="0"/>
                </a:lnTo>
                <a:lnTo>
                  <a:pt x="358058" y="358059"/>
                </a:lnTo>
                <a:lnTo>
                  <a:pt x="0" y="358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6" name="Freeform 6"/>
          <p:cNvSpPr/>
          <p:nvPr/>
        </p:nvSpPr>
        <p:spPr>
          <a:xfrm>
            <a:off x="9647088" y="4513088"/>
            <a:ext cx="358059" cy="358059"/>
          </a:xfrm>
          <a:custGeom>
            <a:avLst/>
            <a:gdLst/>
            <a:ahLst/>
            <a:cxnLst/>
            <a:rect l="l" t="t" r="r" b="b"/>
            <a:pathLst>
              <a:path w="358059" h="358059">
                <a:moveTo>
                  <a:pt x="0" y="0"/>
                </a:moveTo>
                <a:lnTo>
                  <a:pt x="358058" y="0"/>
                </a:lnTo>
                <a:lnTo>
                  <a:pt x="358058" y="358059"/>
                </a:lnTo>
                <a:lnTo>
                  <a:pt x="0" y="358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7" name="Freeform 7"/>
          <p:cNvSpPr/>
          <p:nvPr/>
        </p:nvSpPr>
        <p:spPr>
          <a:xfrm>
            <a:off x="9647088" y="5128322"/>
            <a:ext cx="358059" cy="358059"/>
          </a:xfrm>
          <a:custGeom>
            <a:avLst/>
            <a:gdLst/>
            <a:ahLst/>
            <a:cxnLst/>
            <a:rect l="l" t="t" r="r" b="b"/>
            <a:pathLst>
              <a:path w="358059" h="358059">
                <a:moveTo>
                  <a:pt x="0" y="0"/>
                </a:moveTo>
                <a:lnTo>
                  <a:pt x="358058" y="0"/>
                </a:lnTo>
                <a:lnTo>
                  <a:pt x="358058" y="358059"/>
                </a:lnTo>
                <a:lnTo>
                  <a:pt x="0" y="3580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ZA"/>
          </a:p>
        </p:txBody>
      </p:sp>
      <p:sp>
        <p:nvSpPr>
          <p:cNvPr id="8" name="Freeform 8"/>
          <p:cNvSpPr/>
          <p:nvPr/>
        </p:nvSpPr>
        <p:spPr>
          <a:xfrm>
            <a:off x="2709287" y="6362929"/>
            <a:ext cx="318716" cy="455309"/>
          </a:xfrm>
          <a:custGeom>
            <a:avLst/>
            <a:gdLst/>
            <a:ahLst/>
            <a:cxnLst/>
            <a:rect l="l" t="t" r="r" b="b"/>
            <a:pathLst>
              <a:path w="318716" h="455309">
                <a:moveTo>
                  <a:pt x="0" y="0"/>
                </a:moveTo>
                <a:lnTo>
                  <a:pt x="318716" y="0"/>
                </a:lnTo>
                <a:lnTo>
                  <a:pt x="318716" y="455309"/>
                </a:lnTo>
                <a:lnTo>
                  <a:pt x="0" y="4553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9" name="Freeform 9"/>
          <p:cNvSpPr/>
          <p:nvPr/>
        </p:nvSpPr>
        <p:spPr>
          <a:xfrm>
            <a:off x="2685099" y="7397182"/>
            <a:ext cx="367092" cy="455309"/>
          </a:xfrm>
          <a:custGeom>
            <a:avLst/>
            <a:gdLst/>
            <a:ahLst/>
            <a:cxnLst/>
            <a:rect l="l" t="t" r="r" b="b"/>
            <a:pathLst>
              <a:path w="367092" h="455309">
                <a:moveTo>
                  <a:pt x="0" y="0"/>
                </a:moveTo>
                <a:lnTo>
                  <a:pt x="367092" y="0"/>
                </a:lnTo>
                <a:lnTo>
                  <a:pt x="367092" y="455308"/>
                </a:lnTo>
                <a:lnTo>
                  <a:pt x="0" y="4553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ZA"/>
          </a:p>
        </p:txBody>
      </p:sp>
      <p:sp>
        <p:nvSpPr>
          <p:cNvPr id="10" name="Freeform 10"/>
          <p:cNvSpPr/>
          <p:nvPr/>
        </p:nvSpPr>
        <p:spPr>
          <a:xfrm>
            <a:off x="2629315" y="8323932"/>
            <a:ext cx="478660" cy="478660"/>
          </a:xfrm>
          <a:custGeom>
            <a:avLst/>
            <a:gdLst/>
            <a:ahLst/>
            <a:cxnLst/>
            <a:rect l="l" t="t" r="r" b="b"/>
            <a:pathLst>
              <a:path w="478660" h="478660">
                <a:moveTo>
                  <a:pt x="0" y="0"/>
                </a:moveTo>
                <a:lnTo>
                  <a:pt x="478660" y="0"/>
                </a:lnTo>
                <a:lnTo>
                  <a:pt x="478660" y="478659"/>
                </a:lnTo>
                <a:lnTo>
                  <a:pt x="0" y="4786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ZA"/>
          </a:p>
        </p:txBody>
      </p:sp>
      <p:sp>
        <p:nvSpPr>
          <p:cNvPr id="11" name="Freeform 11"/>
          <p:cNvSpPr/>
          <p:nvPr/>
        </p:nvSpPr>
        <p:spPr>
          <a:xfrm>
            <a:off x="9586787" y="7232106"/>
            <a:ext cx="478660" cy="478660"/>
          </a:xfrm>
          <a:custGeom>
            <a:avLst/>
            <a:gdLst/>
            <a:ahLst/>
            <a:cxnLst/>
            <a:rect l="l" t="t" r="r" b="b"/>
            <a:pathLst>
              <a:path w="478660" h="478660">
                <a:moveTo>
                  <a:pt x="0" y="0"/>
                </a:moveTo>
                <a:lnTo>
                  <a:pt x="478660" y="0"/>
                </a:lnTo>
                <a:lnTo>
                  <a:pt x="478660" y="478660"/>
                </a:lnTo>
                <a:lnTo>
                  <a:pt x="0" y="4786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ZA"/>
          </a:p>
        </p:txBody>
      </p:sp>
      <p:sp>
        <p:nvSpPr>
          <p:cNvPr id="12" name="Freeform 12"/>
          <p:cNvSpPr/>
          <p:nvPr/>
        </p:nvSpPr>
        <p:spPr>
          <a:xfrm>
            <a:off x="9528338" y="6362929"/>
            <a:ext cx="478660" cy="478660"/>
          </a:xfrm>
          <a:custGeom>
            <a:avLst/>
            <a:gdLst/>
            <a:ahLst/>
            <a:cxnLst/>
            <a:rect l="l" t="t" r="r" b="b"/>
            <a:pathLst>
              <a:path w="478660" h="478660">
                <a:moveTo>
                  <a:pt x="0" y="0"/>
                </a:moveTo>
                <a:lnTo>
                  <a:pt x="478660" y="0"/>
                </a:lnTo>
                <a:lnTo>
                  <a:pt x="478660" y="478660"/>
                </a:lnTo>
                <a:lnTo>
                  <a:pt x="0" y="4786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ZA"/>
          </a:p>
        </p:txBody>
      </p:sp>
      <p:grpSp>
        <p:nvGrpSpPr>
          <p:cNvPr id="13" name="Group 13"/>
          <p:cNvGrpSpPr/>
          <p:nvPr/>
        </p:nvGrpSpPr>
        <p:grpSpPr>
          <a:xfrm>
            <a:off x="13462636" y="4591146"/>
            <a:ext cx="6921522" cy="6921522"/>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5" name="TextBox 15"/>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6" name="Freeform 16"/>
          <p:cNvSpPr/>
          <p:nvPr/>
        </p:nvSpPr>
        <p:spPr>
          <a:xfrm>
            <a:off x="13757657" y="2246457"/>
            <a:ext cx="6331479" cy="9521022"/>
          </a:xfrm>
          <a:custGeom>
            <a:avLst/>
            <a:gdLst/>
            <a:ahLst/>
            <a:cxnLst/>
            <a:rect l="l" t="t" r="r" b="b"/>
            <a:pathLst>
              <a:path w="6331479" h="9521022">
                <a:moveTo>
                  <a:pt x="0" y="0"/>
                </a:moveTo>
                <a:lnTo>
                  <a:pt x="6331479" y="0"/>
                </a:lnTo>
                <a:lnTo>
                  <a:pt x="6331479" y="9521022"/>
                </a:lnTo>
                <a:lnTo>
                  <a:pt x="0" y="9521022"/>
                </a:lnTo>
                <a:lnTo>
                  <a:pt x="0" y="0"/>
                </a:lnTo>
                <a:close/>
              </a:path>
            </a:pathLst>
          </a:custGeom>
          <a:blipFill>
            <a:blip r:embed="rId14"/>
            <a:stretch>
              <a:fillRect/>
            </a:stretch>
          </a:blipFill>
        </p:spPr>
        <p:txBody>
          <a:bodyPr/>
          <a:lstStyle/>
          <a:p>
            <a:endParaRPr lang="en-ZA"/>
          </a:p>
        </p:txBody>
      </p:sp>
      <p:sp>
        <p:nvSpPr>
          <p:cNvPr id="17" name="Freeform 17"/>
          <p:cNvSpPr/>
          <p:nvPr/>
        </p:nvSpPr>
        <p:spPr>
          <a:xfrm>
            <a:off x="325888" y="318361"/>
            <a:ext cx="2303428" cy="1301437"/>
          </a:xfrm>
          <a:custGeom>
            <a:avLst/>
            <a:gdLst/>
            <a:ahLst/>
            <a:cxnLst/>
            <a:rect l="l" t="t" r="r" b="b"/>
            <a:pathLst>
              <a:path w="2303428" h="1301437">
                <a:moveTo>
                  <a:pt x="0" y="0"/>
                </a:moveTo>
                <a:lnTo>
                  <a:pt x="2303427" y="0"/>
                </a:lnTo>
                <a:lnTo>
                  <a:pt x="2303427" y="1301436"/>
                </a:lnTo>
                <a:lnTo>
                  <a:pt x="0" y="1301436"/>
                </a:lnTo>
                <a:lnTo>
                  <a:pt x="0" y="0"/>
                </a:lnTo>
                <a:close/>
              </a:path>
            </a:pathLst>
          </a:custGeom>
          <a:blipFill>
            <a:blip r:embed="rId15"/>
            <a:stretch>
              <a:fillRect/>
            </a:stretch>
          </a:blipFill>
        </p:spPr>
        <p:txBody>
          <a:bodyPr/>
          <a:lstStyle/>
          <a:p>
            <a:endParaRPr lang="en-ZA"/>
          </a:p>
        </p:txBody>
      </p:sp>
      <p:sp>
        <p:nvSpPr>
          <p:cNvPr id="18" name="TextBox 18"/>
          <p:cNvSpPr txBox="1"/>
          <p:nvPr/>
        </p:nvSpPr>
        <p:spPr>
          <a:xfrm>
            <a:off x="3193355" y="3850974"/>
            <a:ext cx="6020760"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Customer-Approved Service Since 2007</a:t>
            </a:r>
          </a:p>
        </p:txBody>
      </p:sp>
      <p:sp>
        <p:nvSpPr>
          <p:cNvPr id="19" name="TextBox 19"/>
          <p:cNvSpPr txBox="1"/>
          <p:nvPr/>
        </p:nvSpPr>
        <p:spPr>
          <a:xfrm>
            <a:off x="5223028" y="1596892"/>
            <a:ext cx="7841945" cy="1568034"/>
          </a:xfrm>
          <a:prstGeom prst="rect">
            <a:avLst/>
          </a:prstGeom>
        </p:spPr>
        <p:txBody>
          <a:bodyPr lIns="0" tIns="0" rIns="0" bIns="0" rtlCol="0" anchor="t">
            <a:spAutoFit/>
          </a:bodyPr>
          <a:lstStyle/>
          <a:p>
            <a:pPr algn="ctr">
              <a:lnSpc>
                <a:spcPts val="12817"/>
              </a:lnSpc>
            </a:pPr>
            <a:r>
              <a:rPr lang="en-US" sz="9155" b="1">
                <a:solidFill>
                  <a:srgbClr val="FFFFFF"/>
                </a:solidFill>
                <a:latin typeface="Articulat Bold"/>
                <a:ea typeface="Articulat Bold"/>
                <a:cs typeface="Articulat Bold"/>
                <a:sym typeface="Articulat Bold"/>
              </a:rPr>
              <a:t>GOOD LUCK!</a:t>
            </a:r>
          </a:p>
        </p:txBody>
      </p:sp>
      <p:sp>
        <p:nvSpPr>
          <p:cNvPr id="20" name="TextBox 20"/>
          <p:cNvSpPr txBox="1"/>
          <p:nvPr/>
        </p:nvSpPr>
        <p:spPr>
          <a:xfrm>
            <a:off x="3193355" y="4465712"/>
            <a:ext cx="5950645"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Endorsed Qualification &amp; Reputation</a:t>
            </a:r>
          </a:p>
        </p:txBody>
      </p:sp>
      <p:sp>
        <p:nvSpPr>
          <p:cNvPr id="21" name="TextBox 21"/>
          <p:cNvSpPr txBox="1"/>
          <p:nvPr/>
        </p:nvSpPr>
        <p:spPr>
          <a:xfrm>
            <a:off x="3193355" y="5080945"/>
            <a:ext cx="5140216"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Tailored Advice and Consulting</a:t>
            </a:r>
          </a:p>
        </p:txBody>
      </p:sp>
      <p:sp>
        <p:nvSpPr>
          <p:cNvPr id="22" name="TextBox 22"/>
          <p:cNvSpPr txBox="1"/>
          <p:nvPr/>
        </p:nvSpPr>
        <p:spPr>
          <a:xfrm>
            <a:off x="10251218" y="5080945"/>
            <a:ext cx="4129571"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Full Student Success Team</a:t>
            </a:r>
          </a:p>
        </p:txBody>
      </p:sp>
      <p:sp>
        <p:nvSpPr>
          <p:cNvPr id="23" name="TextBox 23"/>
          <p:cNvSpPr txBox="1"/>
          <p:nvPr/>
        </p:nvSpPr>
        <p:spPr>
          <a:xfrm>
            <a:off x="10251218" y="3850974"/>
            <a:ext cx="5774269"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Bolster Income Potential and Job Security</a:t>
            </a:r>
          </a:p>
        </p:txBody>
      </p:sp>
      <p:sp>
        <p:nvSpPr>
          <p:cNvPr id="24" name="TextBox 24"/>
          <p:cNvSpPr txBox="1"/>
          <p:nvPr/>
        </p:nvSpPr>
        <p:spPr>
          <a:xfrm>
            <a:off x="10251218" y="4465712"/>
            <a:ext cx="5014733"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Finance That Suits Your Lifestyle</a:t>
            </a:r>
          </a:p>
        </p:txBody>
      </p:sp>
      <p:sp>
        <p:nvSpPr>
          <p:cNvPr id="25" name="TextBox 25"/>
          <p:cNvSpPr txBox="1"/>
          <p:nvPr/>
        </p:nvSpPr>
        <p:spPr>
          <a:xfrm>
            <a:off x="3374725" y="6315304"/>
            <a:ext cx="5839390" cy="8248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1st Floor Front Suite, Unit 10, Conqueror Court, Sittingbourne, Kent, ME10 5BH</a:t>
            </a:r>
          </a:p>
        </p:txBody>
      </p:sp>
      <p:sp>
        <p:nvSpPr>
          <p:cNvPr id="26" name="TextBox 26"/>
          <p:cNvSpPr txBox="1"/>
          <p:nvPr/>
        </p:nvSpPr>
        <p:spPr>
          <a:xfrm>
            <a:off x="3374725" y="7349557"/>
            <a:ext cx="4325877"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www.itonlinelearning.com</a:t>
            </a:r>
          </a:p>
        </p:txBody>
      </p:sp>
      <p:sp>
        <p:nvSpPr>
          <p:cNvPr id="27" name="TextBox 27"/>
          <p:cNvSpPr txBox="1"/>
          <p:nvPr/>
        </p:nvSpPr>
        <p:spPr>
          <a:xfrm>
            <a:off x="3374725" y="8336607"/>
            <a:ext cx="5373791"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enquiries@itonlinelearning.com</a:t>
            </a:r>
          </a:p>
        </p:txBody>
      </p:sp>
      <p:sp>
        <p:nvSpPr>
          <p:cNvPr id="28" name="TextBox 28"/>
          <p:cNvSpPr txBox="1"/>
          <p:nvPr/>
        </p:nvSpPr>
        <p:spPr>
          <a:xfrm>
            <a:off x="10251218" y="7244782"/>
            <a:ext cx="2588672"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021 235 7770</a:t>
            </a:r>
          </a:p>
        </p:txBody>
      </p:sp>
      <p:sp>
        <p:nvSpPr>
          <p:cNvPr id="29" name="TextBox 29"/>
          <p:cNvSpPr txBox="1"/>
          <p:nvPr/>
        </p:nvSpPr>
        <p:spPr>
          <a:xfrm>
            <a:off x="10192769" y="6375605"/>
            <a:ext cx="2647120" cy="405765"/>
          </a:xfrm>
          <a:prstGeom prst="rect">
            <a:avLst/>
          </a:prstGeom>
        </p:spPr>
        <p:txBody>
          <a:bodyPr lIns="0" tIns="0" rIns="0" bIns="0" rtlCol="0" anchor="t">
            <a:spAutoFit/>
          </a:bodyPr>
          <a:lstStyle/>
          <a:p>
            <a:pPr algn="l">
              <a:lnSpc>
                <a:spcPts val="3359"/>
              </a:lnSpc>
            </a:pPr>
            <a:r>
              <a:rPr lang="en-US" sz="2400">
                <a:solidFill>
                  <a:srgbClr val="FFFFFF"/>
                </a:solidFill>
                <a:latin typeface="Articulat"/>
                <a:ea typeface="Articulat"/>
                <a:cs typeface="Articulat"/>
                <a:sym typeface="Articulat"/>
              </a:rPr>
              <a:t>0800 160 1124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15" name="Group 15"/>
          <p:cNvGrpSpPr/>
          <p:nvPr/>
        </p:nvGrpSpPr>
        <p:grpSpPr>
          <a:xfrm rot="5400000">
            <a:off x="10576074" y="-957778"/>
            <a:ext cx="12707522" cy="12707522"/>
            <a:chOff x="0" y="0"/>
            <a:chExt cx="812800" cy="812800"/>
          </a:xfrm>
        </p:grpSpPr>
        <p:sp>
          <p:nvSpPr>
            <p:cNvPr id="16" name="Freeform 16">
              <a:hlinkClick r:id="rId3" tooltip="https://www.youtube.com/watch?v=0OhE2yTPQV8"/>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003C"/>
            </a:solidFill>
          </p:spPr>
          <p:txBody>
            <a:bodyPr/>
            <a:lstStyle/>
            <a:p>
              <a:endParaRPr lang="en-ZA"/>
            </a:p>
          </p:txBody>
        </p:sp>
        <p:sp>
          <p:nvSpPr>
            <p:cNvPr id="17" name="TextBox 17"/>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8" name="TextBox 18"/>
          <p:cNvSpPr txBox="1"/>
          <p:nvPr/>
        </p:nvSpPr>
        <p:spPr>
          <a:xfrm>
            <a:off x="1358165" y="2074195"/>
            <a:ext cx="8846692"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Exam Information </a:t>
            </a:r>
          </a:p>
        </p:txBody>
      </p:sp>
      <p:sp>
        <p:nvSpPr>
          <p:cNvPr id="19" name="TextBox 19"/>
          <p:cNvSpPr txBox="1"/>
          <p:nvPr/>
        </p:nvSpPr>
        <p:spPr>
          <a:xfrm>
            <a:off x="1358165" y="3191225"/>
            <a:ext cx="7533678" cy="4488180"/>
          </a:xfrm>
          <a:prstGeom prst="rect">
            <a:avLst/>
          </a:prstGeom>
        </p:spPr>
        <p:txBody>
          <a:bodyPr lIns="0" tIns="0" rIns="0" bIns="0" rtlCol="0" anchor="t">
            <a:spAutoFit/>
          </a:bodyPr>
          <a:lstStyle/>
          <a:p>
            <a:pPr algn="l">
              <a:lnSpc>
                <a:spcPts val="5160"/>
              </a:lnSpc>
            </a:pPr>
            <a:r>
              <a:rPr lang="en-US" sz="3000" b="1">
                <a:solidFill>
                  <a:srgbClr val="1E003C"/>
                </a:solidFill>
                <a:latin typeface="Articulat Bold"/>
                <a:ea typeface="Articulat Bold"/>
                <a:cs typeface="Articulat Bold"/>
                <a:sym typeface="Articulat Bold"/>
              </a:rPr>
              <a:t>Duration</a:t>
            </a:r>
            <a:r>
              <a:rPr lang="en-US" sz="3000">
                <a:solidFill>
                  <a:srgbClr val="1E003C"/>
                </a:solidFill>
                <a:latin typeface="Articulat"/>
                <a:ea typeface="Articulat"/>
                <a:cs typeface="Articulat"/>
                <a:sym typeface="Articulat"/>
              </a:rPr>
              <a:t>: 60 minutes </a:t>
            </a:r>
          </a:p>
          <a:p>
            <a:pPr algn="l">
              <a:lnSpc>
                <a:spcPts val="5160"/>
              </a:lnSpc>
            </a:pPr>
            <a:r>
              <a:rPr lang="en-US" sz="3000" b="1">
                <a:solidFill>
                  <a:srgbClr val="1E003C"/>
                </a:solidFill>
                <a:latin typeface="Articulat Bold"/>
                <a:ea typeface="Articulat Bold"/>
                <a:cs typeface="Articulat Bold"/>
                <a:sym typeface="Articulat Bold"/>
              </a:rPr>
              <a:t>Number of questions</a:t>
            </a:r>
            <a:r>
              <a:rPr lang="en-US" sz="3000">
                <a:solidFill>
                  <a:srgbClr val="1E003C"/>
                </a:solidFill>
                <a:latin typeface="Articulat"/>
                <a:ea typeface="Articulat"/>
                <a:cs typeface="Articulat"/>
                <a:sym typeface="Articulat"/>
              </a:rPr>
              <a:t>: 50</a:t>
            </a:r>
          </a:p>
          <a:p>
            <a:pPr algn="l">
              <a:lnSpc>
                <a:spcPts val="5160"/>
              </a:lnSpc>
            </a:pPr>
            <a:r>
              <a:rPr lang="en-US" sz="3000" b="1">
                <a:solidFill>
                  <a:srgbClr val="1E003C"/>
                </a:solidFill>
                <a:latin typeface="Articulat Bold"/>
                <a:ea typeface="Articulat Bold"/>
                <a:cs typeface="Articulat Bold"/>
                <a:sym typeface="Articulat Bold"/>
              </a:rPr>
              <a:t>Marks</a:t>
            </a:r>
            <a:r>
              <a:rPr lang="en-US" sz="3000">
                <a:solidFill>
                  <a:srgbClr val="1E003C"/>
                </a:solidFill>
                <a:latin typeface="Articulat"/>
                <a:ea typeface="Articulat"/>
                <a:cs typeface="Articulat"/>
                <a:sym typeface="Articulat"/>
              </a:rPr>
              <a:t>: Each question is worth 1 mark. There are 50 marks available. There are no ‘trial’ questions and no negative marking.</a:t>
            </a:r>
          </a:p>
          <a:p>
            <a:pPr algn="l">
              <a:lnSpc>
                <a:spcPts val="5160"/>
              </a:lnSpc>
            </a:pPr>
            <a:r>
              <a:rPr lang="en-US" sz="3000" b="1">
                <a:solidFill>
                  <a:srgbClr val="1E003C"/>
                </a:solidFill>
                <a:latin typeface="Articulat Bold"/>
                <a:ea typeface="Articulat Bold"/>
                <a:cs typeface="Articulat Bold"/>
                <a:sym typeface="Articulat Bold"/>
              </a:rPr>
              <a:t>Pass mark</a:t>
            </a:r>
            <a:r>
              <a:rPr lang="en-US" sz="3000">
                <a:solidFill>
                  <a:srgbClr val="1E003C"/>
                </a:solidFill>
                <a:latin typeface="Articulat"/>
                <a:ea typeface="Articulat"/>
                <a:cs typeface="Articulat"/>
                <a:sym typeface="Articulat"/>
              </a:rPr>
              <a:t>: 55% or higher – a raw score of 28 marks or above</a:t>
            </a:r>
          </a:p>
        </p:txBody>
      </p:sp>
      <p:sp>
        <p:nvSpPr>
          <p:cNvPr id="20" name="Freeform 20"/>
          <p:cNvSpPr/>
          <p:nvPr/>
        </p:nvSpPr>
        <p:spPr>
          <a:xfrm>
            <a:off x="9956219" y="1101982"/>
            <a:ext cx="6607882" cy="8083037"/>
          </a:xfrm>
          <a:custGeom>
            <a:avLst/>
            <a:gdLst/>
            <a:ahLst/>
            <a:cxnLst/>
            <a:rect l="l" t="t" r="r" b="b"/>
            <a:pathLst>
              <a:path w="6607882" h="8083037">
                <a:moveTo>
                  <a:pt x="0" y="0"/>
                </a:moveTo>
                <a:lnTo>
                  <a:pt x="6607882" y="0"/>
                </a:lnTo>
                <a:lnTo>
                  <a:pt x="6607882" y="8083036"/>
                </a:lnTo>
                <a:lnTo>
                  <a:pt x="0" y="8083036"/>
                </a:lnTo>
                <a:lnTo>
                  <a:pt x="0" y="0"/>
                </a:lnTo>
                <a:close/>
              </a:path>
            </a:pathLst>
          </a:custGeom>
          <a:blipFill>
            <a:blip r:embed="rId4"/>
            <a:stretch>
              <a:fillRect/>
            </a:stretch>
          </a:blipFill>
        </p:spPr>
        <p:txBody>
          <a:bodyPr/>
          <a:lstStyle/>
          <a:p>
            <a:endParaRPr lang="en-Z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5" name="TextBox 15"/>
          <p:cNvSpPr txBox="1"/>
          <p:nvPr/>
        </p:nvSpPr>
        <p:spPr>
          <a:xfrm>
            <a:off x="1028700" y="1446848"/>
            <a:ext cx="10926671"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Reasonable Adjustments</a:t>
            </a:r>
          </a:p>
        </p:txBody>
      </p:sp>
      <p:sp>
        <p:nvSpPr>
          <p:cNvPr id="16" name="TextBox 16"/>
          <p:cNvSpPr txBox="1"/>
          <p:nvPr/>
        </p:nvSpPr>
        <p:spPr>
          <a:xfrm>
            <a:off x="1028700" y="2779773"/>
            <a:ext cx="16230600" cy="5783580"/>
          </a:xfrm>
          <a:prstGeom prst="rect">
            <a:avLst/>
          </a:prstGeom>
        </p:spPr>
        <p:txBody>
          <a:bodyPr lIns="0" tIns="0" rIns="0" bIns="0" rtlCol="0" anchor="t">
            <a:spAutoFit/>
          </a:bodyPr>
          <a:lstStyle/>
          <a:p>
            <a:pPr algn="l">
              <a:lnSpc>
                <a:spcPts val="5160"/>
              </a:lnSpc>
            </a:pPr>
            <a:r>
              <a:rPr lang="en-US" sz="3000">
                <a:solidFill>
                  <a:srgbClr val="1E003C"/>
                </a:solidFill>
                <a:latin typeface="Articulat"/>
                <a:ea typeface="Articulat"/>
                <a:cs typeface="Articulat"/>
                <a:sym typeface="Articulat"/>
              </a:rPr>
              <a:t>Requests for additional time up to 25% of total examination time, a reader or a scribe should be submitted no later than 5 business days before any PeopleCert examination. </a:t>
            </a:r>
          </a:p>
          <a:p>
            <a:pPr algn="l">
              <a:lnSpc>
                <a:spcPts val="5160"/>
              </a:lnSpc>
            </a:pPr>
            <a:endParaRPr lang="en-US" sz="3000">
              <a:solidFill>
                <a:srgbClr val="1E003C"/>
              </a:solidFill>
              <a:latin typeface="Articulat"/>
              <a:ea typeface="Articulat"/>
              <a:cs typeface="Articulat"/>
              <a:sym typeface="Articulat"/>
            </a:endParaRPr>
          </a:p>
          <a:p>
            <a:pPr algn="l">
              <a:lnSpc>
                <a:spcPts val="5160"/>
              </a:lnSpc>
            </a:pPr>
            <a:r>
              <a:rPr lang="en-US" sz="3000">
                <a:solidFill>
                  <a:srgbClr val="1E003C"/>
                </a:solidFill>
                <a:latin typeface="Articulat"/>
                <a:ea typeface="Articulat"/>
                <a:cs typeface="Articulat"/>
                <a:sym typeface="Articulat"/>
              </a:rPr>
              <a:t>Requests for all other reasonable adjustments should be submitted no later than 10 business days before any PeopleCert examination. For these requests, we ask that the Reasonable Adjustments Request Form is submitted to ensure we have the additional information required to process the request as swiftly as possible.</a:t>
            </a:r>
          </a:p>
          <a:p>
            <a:pPr algn="l">
              <a:lnSpc>
                <a:spcPts val="5160"/>
              </a:lnSpc>
            </a:pPr>
            <a:endParaRPr lang="en-US" sz="3000">
              <a:solidFill>
                <a:srgbClr val="1E003C"/>
              </a:solidFill>
              <a:latin typeface="Articulat"/>
              <a:ea typeface="Articulat"/>
              <a:cs typeface="Articulat"/>
              <a:sym typeface="Articulat"/>
            </a:endParaRPr>
          </a:p>
          <a:p>
            <a:pPr algn="l">
              <a:lnSpc>
                <a:spcPts val="5160"/>
              </a:lnSpc>
            </a:pPr>
            <a:r>
              <a:rPr lang="en-US" sz="3000">
                <a:solidFill>
                  <a:srgbClr val="1E003C"/>
                </a:solidFill>
                <a:latin typeface="Articulat"/>
                <a:ea typeface="Articulat"/>
                <a:cs typeface="Articulat"/>
                <a:sym typeface="Articulat"/>
              </a:rPr>
              <a:t>We will review requests after the required submission date exceptionally.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5" name="Freeform 15"/>
          <p:cNvSpPr/>
          <p:nvPr/>
        </p:nvSpPr>
        <p:spPr>
          <a:xfrm>
            <a:off x="5251454" y="701922"/>
            <a:ext cx="11844209" cy="8883157"/>
          </a:xfrm>
          <a:custGeom>
            <a:avLst/>
            <a:gdLst/>
            <a:ahLst/>
            <a:cxnLst/>
            <a:rect l="l" t="t" r="r" b="b"/>
            <a:pathLst>
              <a:path w="11844209" h="8883157">
                <a:moveTo>
                  <a:pt x="0" y="0"/>
                </a:moveTo>
                <a:lnTo>
                  <a:pt x="11844210" y="0"/>
                </a:lnTo>
                <a:lnTo>
                  <a:pt x="11844210" y="8883156"/>
                </a:lnTo>
                <a:lnTo>
                  <a:pt x="0" y="8883156"/>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ZA"/>
          </a:p>
        </p:txBody>
      </p:sp>
      <p:sp>
        <p:nvSpPr>
          <p:cNvPr id="16" name="TextBox 16"/>
          <p:cNvSpPr txBox="1"/>
          <p:nvPr/>
        </p:nvSpPr>
        <p:spPr>
          <a:xfrm>
            <a:off x="1192336" y="3607157"/>
            <a:ext cx="3348451" cy="2152649"/>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Exam Layout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3" name="Freeform 3"/>
          <p:cNvSpPr/>
          <p:nvPr/>
        </p:nvSpPr>
        <p:spPr>
          <a:xfrm>
            <a:off x="1028700" y="1028700"/>
            <a:ext cx="10120096" cy="7923294"/>
          </a:xfrm>
          <a:custGeom>
            <a:avLst/>
            <a:gdLst/>
            <a:ahLst/>
            <a:cxnLst/>
            <a:rect l="l" t="t" r="r" b="b"/>
            <a:pathLst>
              <a:path w="10120096" h="7923294">
                <a:moveTo>
                  <a:pt x="0" y="0"/>
                </a:moveTo>
                <a:lnTo>
                  <a:pt x="10120096" y="0"/>
                </a:lnTo>
                <a:lnTo>
                  <a:pt x="10120096" y="7923294"/>
                </a:lnTo>
                <a:lnTo>
                  <a:pt x="0" y="7923294"/>
                </a:lnTo>
                <a:lnTo>
                  <a:pt x="0" y="0"/>
                </a:lnTo>
                <a:close/>
              </a:path>
            </a:pathLst>
          </a:custGeom>
          <a:blipFill>
            <a:blip r:embed="rId3"/>
            <a:stretch>
              <a:fillRect/>
            </a:stretch>
          </a:blipFill>
        </p:spPr>
        <p:txBody>
          <a:bodyPr/>
          <a:lstStyle/>
          <a:p>
            <a:endParaRPr lang="en-ZA"/>
          </a:p>
        </p:txBody>
      </p:sp>
      <p:sp>
        <p:nvSpPr>
          <p:cNvPr id="4" name="Freeform 4"/>
          <p:cNvSpPr/>
          <p:nvPr/>
        </p:nvSpPr>
        <p:spPr>
          <a:xfrm>
            <a:off x="14727676" y="5143500"/>
            <a:ext cx="2531624" cy="1569607"/>
          </a:xfrm>
          <a:custGeom>
            <a:avLst/>
            <a:gdLst/>
            <a:ahLst/>
            <a:cxnLst/>
            <a:rect l="l" t="t" r="r" b="b"/>
            <a:pathLst>
              <a:path w="2531624" h="1569607">
                <a:moveTo>
                  <a:pt x="0" y="0"/>
                </a:moveTo>
                <a:lnTo>
                  <a:pt x="2531624" y="0"/>
                </a:lnTo>
                <a:lnTo>
                  <a:pt x="2531624" y="1569607"/>
                </a:lnTo>
                <a:lnTo>
                  <a:pt x="0" y="1569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ZA"/>
          </a:p>
        </p:txBody>
      </p:sp>
      <p:sp>
        <p:nvSpPr>
          <p:cNvPr id="5" name="TextBox 5"/>
          <p:cNvSpPr txBox="1"/>
          <p:nvPr/>
        </p:nvSpPr>
        <p:spPr>
          <a:xfrm>
            <a:off x="11815607" y="1675389"/>
            <a:ext cx="4384711" cy="2152649"/>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Your Syllabus</a:t>
            </a:r>
          </a:p>
        </p:txBody>
      </p:sp>
      <p:sp>
        <p:nvSpPr>
          <p:cNvPr id="6" name="TextBox 6"/>
          <p:cNvSpPr txBox="1"/>
          <p:nvPr/>
        </p:nvSpPr>
        <p:spPr>
          <a:xfrm>
            <a:off x="11557531" y="7102898"/>
            <a:ext cx="5701769" cy="1644221"/>
          </a:xfrm>
          <a:prstGeom prst="rect">
            <a:avLst/>
          </a:prstGeom>
        </p:spPr>
        <p:txBody>
          <a:bodyPr lIns="0" tIns="0" rIns="0" bIns="0" rtlCol="0" anchor="t">
            <a:spAutoFit/>
          </a:bodyPr>
          <a:lstStyle/>
          <a:p>
            <a:pPr algn="r">
              <a:lnSpc>
                <a:spcPts val="4398"/>
              </a:lnSpc>
            </a:pPr>
            <a:r>
              <a:rPr lang="en-US" sz="3141" b="1">
                <a:solidFill>
                  <a:srgbClr val="F7AD1A"/>
                </a:solidFill>
                <a:latin typeface="Articulat Bold"/>
                <a:ea typeface="Articulat Bold"/>
                <a:cs typeface="Articulat Bold"/>
                <a:sym typeface="Articulat Bold"/>
              </a:rPr>
              <a:t>Make your notes based on this syllabus, don’t transcribe the course!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grpSp>
        <p:nvGrpSpPr>
          <p:cNvPr id="11" name="Group 11"/>
          <p:cNvGrpSpPr/>
          <p:nvPr/>
        </p:nvGrpSpPr>
        <p:grpSpPr>
          <a:xfrm rot="5400000">
            <a:off x="3299547" y="613308"/>
            <a:ext cx="518563" cy="5185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F8F1"/>
            </a:solidFill>
          </p:spPr>
          <p:txBody>
            <a:bodyPr/>
            <a:lstStyle/>
            <a:p>
              <a:endParaRPr lang="en-ZA"/>
            </a:p>
          </p:txBody>
        </p:sp>
        <p:sp>
          <p:nvSpPr>
            <p:cNvPr id="13" name="TextBox 13"/>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graphicFrame>
        <p:nvGraphicFramePr>
          <p:cNvPr id="14" name="Table 14"/>
          <p:cNvGraphicFramePr>
            <a:graphicFrameLocks noGrp="1"/>
          </p:cNvGraphicFramePr>
          <p:nvPr/>
        </p:nvGraphicFramePr>
        <p:xfrm>
          <a:off x="1028700" y="2340245"/>
          <a:ext cx="16230600" cy="6734177"/>
        </p:xfrm>
        <a:graphic>
          <a:graphicData uri="http://schemas.openxmlformats.org/drawingml/2006/table">
            <a:tbl>
              <a:tblPr/>
              <a:tblGrid>
                <a:gridCol w="14511615">
                  <a:extLst>
                    <a:ext uri="{9D8B030D-6E8A-4147-A177-3AD203B41FA5}">
                      <a16:colId xmlns:a16="http://schemas.microsoft.com/office/drawing/2014/main" val="20000"/>
                    </a:ext>
                  </a:extLst>
                </a:gridCol>
                <a:gridCol w="1718985">
                  <a:extLst>
                    <a:ext uri="{9D8B030D-6E8A-4147-A177-3AD203B41FA5}">
                      <a16:colId xmlns:a16="http://schemas.microsoft.com/office/drawing/2014/main" val="20001"/>
                    </a:ext>
                  </a:extLst>
                </a:gridCol>
              </a:tblGrid>
              <a:tr h="1033084">
                <a:tc>
                  <a:txBody>
                    <a:bodyPr/>
                    <a:lstStyle/>
                    <a:p>
                      <a:pPr algn="ctr">
                        <a:lnSpc>
                          <a:spcPts val="4200"/>
                        </a:lnSpc>
                        <a:defRPr/>
                      </a:pPr>
                      <a:r>
                        <a:rPr lang="en-US" sz="3000" b="1">
                          <a:solidFill>
                            <a:srgbClr val="1E003C"/>
                          </a:solidFill>
                          <a:latin typeface="Articulat Bold"/>
                          <a:ea typeface="Articulat Bold"/>
                          <a:cs typeface="Articulat Bold"/>
                          <a:sym typeface="Articulat Bold"/>
                        </a:rPr>
                        <a:t>Learning Objective</a:t>
                      </a:r>
                      <a:endParaRPr lang="en-US" sz="1100"/>
                    </a:p>
                  </a:txBody>
                  <a:tcPr marL="190500" marR="190500" marT="190500" marB="190500" anchor="ctr">
                    <a:lnL w="28575" cap="flat" cmpd="sng" algn="ctr">
                      <a:solidFill>
                        <a:srgbClr val="1E003C"/>
                      </a:solidFill>
                      <a:prstDash val="solid"/>
                      <a:round/>
                      <a:headEnd type="none" w="med" len="med"/>
                      <a:tailEnd type="none" w="med" len="med"/>
                    </a:lnL>
                    <a:lnR w="28575" cap="flat" cmpd="sng" algn="ctr">
                      <a:solidFill>
                        <a:srgbClr val="1E003C"/>
                      </a:solidFill>
                      <a:prstDash val="solid"/>
                      <a:round/>
                      <a:headEnd type="none" w="med" len="med"/>
                      <a:tailEnd type="none" w="med" len="med"/>
                    </a:lnR>
                    <a:lnT w="28575" cap="flat" cmpd="sng" algn="ctr">
                      <a:solidFill>
                        <a:srgbClr val="1E003C"/>
                      </a:solidFill>
                      <a:prstDash val="solid"/>
                      <a:round/>
                      <a:headEnd type="none" w="med" len="med"/>
                      <a:tailEnd type="none" w="med" len="med"/>
                    </a:lnT>
                    <a:lnB w="28575" cap="flat" cmpd="sng" algn="ctr">
                      <a:solidFill>
                        <a:srgbClr val="1E003C"/>
                      </a:solidFill>
                      <a:prstDash val="solid"/>
                      <a:round/>
                      <a:headEnd type="none" w="med" len="med"/>
                      <a:tailEnd type="none" w="med" len="med"/>
                    </a:lnB>
                  </a:tcPr>
                </a:tc>
                <a:tc>
                  <a:txBody>
                    <a:bodyPr/>
                    <a:lstStyle/>
                    <a:p>
                      <a:pPr algn="ctr">
                        <a:lnSpc>
                          <a:spcPts val="4200"/>
                        </a:lnSpc>
                        <a:defRPr/>
                      </a:pPr>
                      <a:r>
                        <a:rPr lang="en-US" sz="3000" b="1">
                          <a:solidFill>
                            <a:srgbClr val="1E003C"/>
                          </a:solidFill>
                          <a:latin typeface="Articulat Bold"/>
                          <a:ea typeface="Articulat Bold"/>
                          <a:cs typeface="Articulat Bold"/>
                          <a:sym typeface="Articulat Bold"/>
                        </a:rPr>
                        <a:t>Marks</a:t>
                      </a:r>
                      <a:endParaRPr lang="en-US" sz="1100"/>
                    </a:p>
                  </a:txBody>
                  <a:tcPr marL="190500" marR="190500" marT="190500" marB="190500" anchor="ctr">
                    <a:lnL w="28575" cap="flat" cmpd="sng" algn="ctr">
                      <a:solidFill>
                        <a:srgbClr val="1E003C"/>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33084">
                <a:tc>
                  <a:txBody>
                    <a:bodyPr/>
                    <a:lstStyle/>
                    <a:p>
                      <a:pPr algn="l">
                        <a:lnSpc>
                          <a:spcPts val="4200"/>
                        </a:lnSpc>
                        <a:defRPr/>
                      </a:pPr>
                      <a:r>
                        <a:rPr lang="en-US" sz="3000">
                          <a:solidFill>
                            <a:srgbClr val="1E003C"/>
                          </a:solidFill>
                          <a:latin typeface="Articulat"/>
                          <a:ea typeface="Articulat"/>
                          <a:cs typeface="Articulat"/>
                          <a:sym typeface="Articulat"/>
                        </a:rPr>
                        <a:t>1. Understand key concepts related to projects and PRINCE2</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1E003C"/>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5</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33084">
                <a:tc>
                  <a:txBody>
                    <a:bodyPr/>
                    <a:lstStyle/>
                    <a:p>
                      <a:pPr algn="l">
                        <a:lnSpc>
                          <a:spcPts val="4200"/>
                        </a:lnSpc>
                        <a:defRPr/>
                      </a:pPr>
                      <a:r>
                        <a:rPr lang="en-US" sz="3000">
                          <a:solidFill>
                            <a:srgbClr val="1E003C"/>
                          </a:solidFill>
                          <a:latin typeface="Articulat"/>
                          <a:ea typeface="Articulat"/>
                          <a:cs typeface="Articulat"/>
                          <a:sym typeface="Articulat"/>
                        </a:rPr>
                        <a:t>2. Understand key concepts relating to projects and PRINCE2 Agile</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5</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68757">
                <a:tc>
                  <a:txBody>
                    <a:bodyPr/>
                    <a:lstStyle/>
                    <a:p>
                      <a:pPr algn="l">
                        <a:lnSpc>
                          <a:spcPts val="4200"/>
                        </a:lnSpc>
                        <a:defRPr/>
                      </a:pPr>
                      <a:r>
                        <a:rPr lang="en-US" sz="3000">
                          <a:solidFill>
                            <a:srgbClr val="1E003C"/>
                          </a:solidFill>
                          <a:latin typeface="Articulat"/>
                          <a:ea typeface="Articulat"/>
                          <a:cs typeface="Articulat"/>
                          <a:sym typeface="Articulat"/>
                        </a:rPr>
                        <a:t>3. Understand how PRINCE2 principles, themes, processes, and management products are tailored and/or applied in an agile context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22</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33084">
                <a:tc>
                  <a:txBody>
                    <a:bodyPr/>
                    <a:lstStyle/>
                    <a:p>
                      <a:pPr algn="l">
                        <a:lnSpc>
                          <a:spcPts val="4200"/>
                        </a:lnSpc>
                        <a:defRPr/>
                      </a:pPr>
                      <a:r>
                        <a:rPr lang="en-US" sz="3000">
                          <a:solidFill>
                            <a:srgbClr val="1E003C"/>
                          </a:solidFill>
                          <a:latin typeface="Articulat"/>
                          <a:ea typeface="Articulat"/>
                          <a:cs typeface="Articulat"/>
                          <a:sym typeface="Articulat"/>
                        </a:rPr>
                        <a:t>4. Understand the agile ways of working, key terms and techniques</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13</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033084">
                <a:tc>
                  <a:txBody>
                    <a:bodyPr/>
                    <a:lstStyle/>
                    <a:p>
                      <a:pPr algn="l">
                        <a:lnSpc>
                          <a:spcPts val="4200"/>
                        </a:lnSpc>
                        <a:defRPr/>
                      </a:pPr>
                      <a:r>
                        <a:rPr lang="en-US" sz="3000">
                          <a:solidFill>
                            <a:srgbClr val="1E003C"/>
                          </a:solidFill>
                          <a:latin typeface="Articulat"/>
                          <a:ea typeface="Articulat"/>
                          <a:cs typeface="Articulat"/>
                          <a:sym typeface="Articulat"/>
                        </a:rPr>
                        <a:t>5. Understand the focus areas in an agile context</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ts val="4200"/>
                        </a:lnSpc>
                        <a:defRPr/>
                      </a:pPr>
                      <a:r>
                        <a:rPr lang="en-US" sz="3000">
                          <a:solidFill>
                            <a:srgbClr val="1E003C"/>
                          </a:solidFill>
                          <a:latin typeface="Articulat"/>
                          <a:ea typeface="Articulat"/>
                          <a:cs typeface="Articulat"/>
                          <a:sym typeface="Articulat"/>
                        </a:rPr>
                        <a:t>5</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5" name="TextBox 15"/>
          <p:cNvSpPr txBox="1"/>
          <p:nvPr/>
        </p:nvSpPr>
        <p:spPr>
          <a:xfrm>
            <a:off x="3680664" y="1004728"/>
            <a:ext cx="10926671" cy="1095374"/>
          </a:xfrm>
          <a:prstGeom prst="rect">
            <a:avLst/>
          </a:prstGeom>
        </p:spPr>
        <p:txBody>
          <a:bodyPr lIns="0" tIns="0" rIns="0" bIns="0" rtlCol="0" anchor="t">
            <a:spAutoFit/>
          </a:bodyPr>
          <a:lstStyle/>
          <a:p>
            <a:pPr algn="ctr">
              <a:lnSpc>
                <a:spcPts val="8399"/>
              </a:lnSpc>
            </a:pPr>
            <a:r>
              <a:rPr lang="en-US" sz="7999" b="1" spc="-399">
                <a:solidFill>
                  <a:srgbClr val="1E003C"/>
                </a:solidFill>
                <a:latin typeface="Articulat Bold"/>
                <a:ea typeface="Articulat Bold"/>
                <a:cs typeface="Articulat Bold"/>
                <a:sym typeface="Articulat Bold"/>
              </a:rPr>
              <a:t>Tips &amp; Tricks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14" name="Freeform 14"/>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15" name="Freeform 15"/>
          <p:cNvSpPr/>
          <p:nvPr/>
        </p:nvSpPr>
        <p:spPr>
          <a:xfrm>
            <a:off x="7595361" y="1141268"/>
            <a:ext cx="12784622" cy="9465947"/>
          </a:xfrm>
          <a:custGeom>
            <a:avLst/>
            <a:gdLst/>
            <a:ahLst/>
            <a:cxnLst/>
            <a:rect l="l" t="t" r="r" b="b"/>
            <a:pathLst>
              <a:path w="11114823" h="8229600">
                <a:moveTo>
                  <a:pt x="0" y="0"/>
                </a:moveTo>
                <a:lnTo>
                  <a:pt x="11114823" y="0"/>
                </a:lnTo>
                <a:lnTo>
                  <a:pt x="11114823" y="8229600"/>
                </a:lnTo>
                <a:lnTo>
                  <a:pt x="0" y="8229600"/>
                </a:lnTo>
                <a:lnTo>
                  <a:pt x="0" y="0"/>
                </a:lnTo>
                <a:close/>
              </a:path>
            </a:pathLst>
          </a:custGeom>
          <a:blipFill>
            <a:blip r:embed="rId3"/>
            <a:stretch>
              <a:fillRect/>
            </a:stretch>
          </a:blipFill>
        </p:spPr>
        <p:txBody>
          <a:bodyPr/>
          <a:lstStyle/>
          <a:p>
            <a:endParaRPr lang="en-ZA"/>
          </a:p>
        </p:txBody>
      </p:sp>
      <p:sp>
        <p:nvSpPr>
          <p:cNvPr id="16" name="TextBox 16"/>
          <p:cNvSpPr txBox="1"/>
          <p:nvPr/>
        </p:nvSpPr>
        <p:spPr>
          <a:xfrm>
            <a:off x="1028700" y="1123950"/>
            <a:ext cx="16230600" cy="950597"/>
          </a:xfrm>
          <a:prstGeom prst="rect">
            <a:avLst/>
          </a:prstGeom>
        </p:spPr>
        <p:txBody>
          <a:bodyPr lIns="0" tIns="0" rIns="0" bIns="0" rtlCol="0" anchor="t">
            <a:spAutoFit/>
          </a:bodyPr>
          <a:lstStyle/>
          <a:p>
            <a:pPr algn="l">
              <a:lnSpc>
                <a:spcPts val="7245"/>
              </a:lnSpc>
            </a:pPr>
            <a:r>
              <a:rPr lang="en-US" sz="6900" b="1" spc="-345">
                <a:solidFill>
                  <a:srgbClr val="1E003C"/>
                </a:solidFill>
                <a:latin typeface="Articulat Bold"/>
                <a:ea typeface="Articulat Bold"/>
                <a:cs typeface="Articulat Bold"/>
                <a:sym typeface="Articulat Bold"/>
              </a:rPr>
              <a:t>During Your Exam</a:t>
            </a:r>
          </a:p>
        </p:txBody>
      </p:sp>
      <p:sp>
        <p:nvSpPr>
          <p:cNvPr id="17" name="TextBox 17"/>
          <p:cNvSpPr txBox="1"/>
          <p:nvPr/>
        </p:nvSpPr>
        <p:spPr>
          <a:xfrm>
            <a:off x="1028700" y="2038548"/>
            <a:ext cx="12958972" cy="6431280"/>
          </a:xfrm>
          <a:prstGeom prst="rect">
            <a:avLst/>
          </a:prstGeom>
        </p:spPr>
        <p:txBody>
          <a:bodyPr lIns="0" tIns="0" rIns="0" bIns="0" rtlCol="0" anchor="t">
            <a:spAutoFit/>
          </a:bodyPr>
          <a:lstStyle/>
          <a:p>
            <a:pPr marL="647700" lvl="1" indent="-323850" algn="l">
              <a:lnSpc>
                <a:spcPts val="5160"/>
              </a:lnSpc>
              <a:buFont typeface="Arial"/>
              <a:buChar char="•"/>
            </a:pPr>
            <a:r>
              <a:rPr lang="en-US" sz="3000">
                <a:solidFill>
                  <a:srgbClr val="1E003C"/>
                </a:solidFill>
                <a:latin typeface="Articulat"/>
                <a:ea typeface="Articulat"/>
                <a:cs typeface="Articulat"/>
                <a:sym typeface="Articulat"/>
              </a:rPr>
              <a:t>Make sure your exam environment is quiet</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read the questions out loud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You require a camera (360-degree or embedded)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The door to the room you are in must be visible throughout your exam </a:t>
            </a:r>
          </a:p>
          <a:p>
            <a:pPr algn="l">
              <a:lnSpc>
                <a:spcPts val="5160"/>
              </a:lnSpc>
            </a:pPr>
            <a:r>
              <a:rPr lang="en-US" sz="3000" i="1">
                <a:solidFill>
                  <a:srgbClr val="1E003C"/>
                </a:solidFill>
                <a:latin typeface="Articulat Italics"/>
                <a:ea typeface="Articulat Italics"/>
                <a:cs typeface="Articulat Italics"/>
                <a:sym typeface="Articulat Italics"/>
              </a:rPr>
              <a:t>https://www.peoplecert.org/ways-to-get-certified/examshield-guidelines</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Do not bring anything into your exam room with you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Keyword identification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Dummy answers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Process of elimination </a:t>
            </a:r>
          </a:p>
          <a:p>
            <a:pPr marL="647700" lvl="1" indent="-323850" algn="l">
              <a:lnSpc>
                <a:spcPts val="5160"/>
              </a:lnSpc>
              <a:buFont typeface="Arial"/>
              <a:buChar char="•"/>
            </a:pPr>
            <a:r>
              <a:rPr lang="en-US" sz="3000">
                <a:solidFill>
                  <a:srgbClr val="1E003C"/>
                </a:solidFill>
                <a:latin typeface="Articulat"/>
                <a:ea typeface="Articulat"/>
                <a:cs typeface="Articulat"/>
                <a:sym typeface="Articulat"/>
              </a:rPr>
              <a:t>Accessing your digital manual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sp>
        <p:nvSpPr>
          <p:cNvPr id="3" name="Freeform 3"/>
          <p:cNvSpPr/>
          <p:nvPr/>
        </p:nvSpPr>
        <p:spPr>
          <a:xfrm>
            <a:off x="11713363" y="1690365"/>
            <a:ext cx="5545937" cy="5939424"/>
          </a:xfrm>
          <a:custGeom>
            <a:avLst/>
            <a:gdLst/>
            <a:ahLst/>
            <a:cxnLst/>
            <a:rect l="l" t="t" r="r" b="b"/>
            <a:pathLst>
              <a:path w="5545937" h="5939424">
                <a:moveTo>
                  <a:pt x="0" y="0"/>
                </a:moveTo>
                <a:lnTo>
                  <a:pt x="5545937" y="0"/>
                </a:lnTo>
                <a:lnTo>
                  <a:pt x="5545937" y="5939424"/>
                </a:lnTo>
                <a:lnTo>
                  <a:pt x="0" y="5939424"/>
                </a:lnTo>
                <a:lnTo>
                  <a:pt x="0" y="0"/>
                </a:lnTo>
                <a:close/>
              </a:path>
            </a:pathLst>
          </a:custGeom>
          <a:blipFill>
            <a:blip r:embed="rId3"/>
            <a:stretch>
              <a:fillRect/>
            </a:stretch>
          </a:blipFill>
        </p:spPr>
        <p:txBody>
          <a:bodyPr/>
          <a:lstStyle/>
          <a:p>
            <a:endParaRPr lang="en-ZA"/>
          </a:p>
        </p:txBody>
      </p:sp>
      <p:grpSp>
        <p:nvGrpSpPr>
          <p:cNvPr id="6" name="Group 5">
            <a:extLst>
              <a:ext uri="{FF2B5EF4-FFF2-40B4-BE49-F238E27FC236}">
                <a16:creationId xmlns:a16="http://schemas.microsoft.com/office/drawing/2014/main" id="{264588F5-0244-C08F-25D4-C7A3E406DDB1}"/>
              </a:ext>
            </a:extLst>
          </p:cNvPr>
          <p:cNvGrpSpPr/>
          <p:nvPr/>
        </p:nvGrpSpPr>
        <p:grpSpPr>
          <a:xfrm>
            <a:off x="1028700" y="4198165"/>
            <a:ext cx="8987302" cy="1890671"/>
            <a:chOff x="1028700" y="3171816"/>
            <a:chExt cx="8987302" cy="1890671"/>
          </a:xfrm>
        </p:grpSpPr>
        <p:sp>
          <p:nvSpPr>
            <p:cNvPr id="4" name="TextBox 4"/>
            <p:cNvSpPr txBox="1"/>
            <p:nvPr/>
          </p:nvSpPr>
          <p:spPr>
            <a:xfrm>
              <a:off x="1028700" y="3171816"/>
              <a:ext cx="8987302" cy="1095374"/>
            </a:xfrm>
            <a:prstGeom prst="rect">
              <a:avLst/>
            </a:prstGeom>
          </p:spPr>
          <p:txBody>
            <a:bodyPr lIns="0" tIns="0" rIns="0" bIns="0" rtlCol="0" anchor="t">
              <a:spAutoFit/>
            </a:bodyPr>
            <a:lstStyle/>
            <a:p>
              <a:pPr algn="l">
                <a:lnSpc>
                  <a:spcPts val="8399"/>
                </a:lnSpc>
              </a:pPr>
              <a:r>
                <a:rPr lang="en-US" sz="7999" b="1" spc="-399">
                  <a:solidFill>
                    <a:srgbClr val="1E003C"/>
                  </a:solidFill>
                  <a:latin typeface="Articulat Bold"/>
                  <a:ea typeface="Articulat Bold"/>
                  <a:cs typeface="Articulat Bold"/>
                  <a:sym typeface="Articulat Bold"/>
                </a:rPr>
                <a:t>Learning Outcome 1</a:t>
              </a:r>
            </a:p>
          </p:txBody>
        </p:sp>
        <p:sp>
          <p:nvSpPr>
            <p:cNvPr id="5" name="TextBox 5"/>
            <p:cNvSpPr txBox="1"/>
            <p:nvPr/>
          </p:nvSpPr>
          <p:spPr>
            <a:xfrm>
              <a:off x="1028700" y="4482097"/>
              <a:ext cx="5806232" cy="580390"/>
            </a:xfrm>
            <a:prstGeom prst="rect">
              <a:avLst/>
            </a:prstGeom>
          </p:spPr>
          <p:txBody>
            <a:bodyPr lIns="0" tIns="0" rIns="0" bIns="0" rtlCol="0" anchor="t">
              <a:spAutoFit/>
            </a:bodyPr>
            <a:lstStyle/>
            <a:p>
              <a:pPr algn="l">
                <a:lnSpc>
                  <a:spcPts val="4759"/>
                </a:lnSpc>
              </a:pPr>
              <a:r>
                <a:rPr lang="en-US" sz="3399">
                  <a:solidFill>
                    <a:srgbClr val="1E003C"/>
                  </a:solidFill>
                  <a:latin typeface="Articulat"/>
                  <a:ea typeface="Articulat"/>
                  <a:cs typeface="Articulat"/>
                  <a:sym typeface="Articulat"/>
                </a:rPr>
                <a:t>Recall the PRINCE2 principles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1"/>
        </a:solidFill>
        <a:effectLst/>
      </p:bgPr>
    </p:bg>
    <p:spTree>
      <p:nvGrpSpPr>
        <p:cNvPr id="1" name=""/>
        <p:cNvGrpSpPr/>
        <p:nvPr/>
      </p:nvGrpSpPr>
      <p:grpSpPr>
        <a:xfrm>
          <a:off x="0" y="0"/>
          <a:ext cx="0" cy="0"/>
          <a:chOff x="0" y="0"/>
          <a:chExt cx="0" cy="0"/>
        </a:xfrm>
      </p:grpSpPr>
      <p:sp>
        <p:nvSpPr>
          <p:cNvPr id="2" name="Freeform 2"/>
          <p:cNvSpPr/>
          <p:nvPr/>
        </p:nvSpPr>
        <p:spPr>
          <a:xfrm>
            <a:off x="127764" y="8953305"/>
            <a:ext cx="2171001" cy="1226616"/>
          </a:xfrm>
          <a:custGeom>
            <a:avLst/>
            <a:gdLst/>
            <a:ahLst/>
            <a:cxnLst/>
            <a:rect l="l" t="t" r="r" b="b"/>
            <a:pathLst>
              <a:path w="2171001" h="1226616">
                <a:moveTo>
                  <a:pt x="0" y="0"/>
                </a:moveTo>
                <a:lnTo>
                  <a:pt x="2171001" y="0"/>
                </a:lnTo>
                <a:lnTo>
                  <a:pt x="2171001" y="1226615"/>
                </a:lnTo>
                <a:lnTo>
                  <a:pt x="0" y="1226615"/>
                </a:lnTo>
                <a:lnTo>
                  <a:pt x="0" y="0"/>
                </a:lnTo>
                <a:close/>
              </a:path>
            </a:pathLst>
          </a:custGeom>
          <a:blipFill>
            <a:blip r:embed="rId2"/>
            <a:stretch>
              <a:fillRect/>
            </a:stretch>
          </a:blipFill>
        </p:spPr>
        <p:txBody>
          <a:bodyPr/>
          <a:lstStyle/>
          <a:p>
            <a:endParaRPr lang="en-ZA"/>
          </a:p>
        </p:txBody>
      </p:sp>
      <p:grpSp>
        <p:nvGrpSpPr>
          <p:cNvPr id="3" name="Group 3"/>
          <p:cNvGrpSpPr/>
          <p:nvPr/>
        </p:nvGrpSpPr>
        <p:grpSpPr>
          <a:xfrm>
            <a:off x="9361316" y="1722493"/>
            <a:ext cx="8446628" cy="844662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AD1A"/>
            </a:solidFill>
          </p:spPr>
          <p:txBody>
            <a:bodyPr/>
            <a:lstStyle/>
            <a:p>
              <a:endParaRPr lang="en-ZA"/>
            </a:p>
          </p:txBody>
        </p:sp>
        <p:sp>
          <p:nvSpPr>
            <p:cNvPr id="5" name="TextBox 5"/>
            <p:cNvSpPr txBox="1"/>
            <p:nvPr/>
          </p:nvSpPr>
          <p:spPr>
            <a:xfrm>
              <a:off x="76200" y="104775"/>
              <a:ext cx="660400" cy="631825"/>
            </a:xfrm>
            <a:prstGeom prst="rect">
              <a:avLst/>
            </a:prstGeom>
          </p:spPr>
          <p:txBody>
            <a:bodyPr lIns="50800" tIns="50800" rIns="50800" bIns="50800" rtlCol="0" anchor="ctr"/>
            <a:lstStyle/>
            <a:p>
              <a:pPr algn="ctr">
                <a:lnSpc>
                  <a:spcPts val="2200"/>
                </a:lnSpc>
              </a:pPr>
              <a:endParaRPr/>
            </a:p>
          </p:txBody>
        </p:sp>
      </p:grpSp>
      <p:sp>
        <p:nvSpPr>
          <p:cNvPr id="6" name="Freeform 6"/>
          <p:cNvSpPr/>
          <p:nvPr/>
        </p:nvSpPr>
        <p:spPr>
          <a:xfrm>
            <a:off x="7327285" y="530497"/>
            <a:ext cx="15097103" cy="9756503"/>
          </a:xfrm>
          <a:custGeom>
            <a:avLst/>
            <a:gdLst/>
            <a:ahLst/>
            <a:cxnLst/>
            <a:rect l="l" t="t" r="r" b="b"/>
            <a:pathLst>
              <a:path w="15097103" h="9756503">
                <a:moveTo>
                  <a:pt x="0" y="0"/>
                </a:moveTo>
                <a:lnTo>
                  <a:pt x="15097103" y="0"/>
                </a:lnTo>
                <a:lnTo>
                  <a:pt x="15097103" y="9756503"/>
                </a:lnTo>
                <a:lnTo>
                  <a:pt x="0" y="9756503"/>
                </a:lnTo>
                <a:lnTo>
                  <a:pt x="0" y="0"/>
                </a:lnTo>
                <a:close/>
              </a:path>
            </a:pathLst>
          </a:custGeom>
          <a:blipFill>
            <a:blip r:embed="rId3"/>
            <a:stretch>
              <a:fillRect/>
            </a:stretch>
          </a:blipFill>
        </p:spPr>
        <p:txBody>
          <a:bodyPr/>
          <a:lstStyle/>
          <a:p>
            <a:endParaRPr lang="en-ZA"/>
          </a:p>
        </p:txBody>
      </p:sp>
      <p:sp>
        <p:nvSpPr>
          <p:cNvPr id="7" name="TextBox 7"/>
          <p:cNvSpPr txBox="1"/>
          <p:nvPr/>
        </p:nvSpPr>
        <p:spPr>
          <a:xfrm>
            <a:off x="1028700" y="3018046"/>
            <a:ext cx="8801100" cy="4250907"/>
          </a:xfrm>
          <a:prstGeom prst="rect">
            <a:avLst/>
          </a:prstGeom>
        </p:spPr>
        <p:txBody>
          <a:bodyPr wrap="square" lIns="0" tIns="0" rIns="0" bIns="0" rtlCol="0" anchor="t">
            <a:spAutoFit/>
          </a:bodyPr>
          <a:lstStyle/>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Continued business justification</a:t>
            </a:r>
          </a:p>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Learn from experience</a:t>
            </a:r>
          </a:p>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Defined roles and responsibilities</a:t>
            </a:r>
          </a:p>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Manage by stages</a:t>
            </a:r>
          </a:p>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Manage by exception</a:t>
            </a:r>
          </a:p>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Focus on products</a:t>
            </a:r>
          </a:p>
          <a:p>
            <a:pPr marL="734059" lvl="1" indent="-367030" algn="l">
              <a:lnSpc>
                <a:spcPts val="4759"/>
              </a:lnSpc>
              <a:buFont typeface="Arial"/>
              <a:buChar char="•"/>
            </a:pPr>
            <a:r>
              <a:rPr lang="en-US" sz="3399" dirty="0">
                <a:solidFill>
                  <a:srgbClr val="1E003C"/>
                </a:solidFill>
                <a:latin typeface="Articulat"/>
                <a:ea typeface="Articulat"/>
                <a:cs typeface="Articulat"/>
                <a:sym typeface="Articulat"/>
              </a:rPr>
              <a:t>Tailor to suit the project environment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1A837C30A6E04E88E253E4521759D6" ma:contentTypeVersion="16" ma:contentTypeDescription="Create a new document." ma:contentTypeScope="" ma:versionID="59708e4b4aa3a380591f8d73222f48f1">
  <xsd:schema xmlns:xsd="http://www.w3.org/2001/XMLSchema" xmlns:xs="http://www.w3.org/2001/XMLSchema" xmlns:p="http://schemas.microsoft.com/office/2006/metadata/properties" xmlns:ns2="f0d8605e-f064-4308-a378-91be967e6d33" xmlns:ns3="5a060ada-f1c1-46c4-b70c-5c89a7f16c4b" targetNamespace="http://schemas.microsoft.com/office/2006/metadata/properties" ma:root="true" ma:fieldsID="7554271b72834023ab4cc81036d10a03" ns2:_="" ns3:_="">
    <xsd:import namespace="f0d8605e-f064-4308-a378-91be967e6d33"/>
    <xsd:import namespace="5a060ada-f1c1-46c4-b70c-5c89a7f16c4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DateTaken" minOccurs="0"/>
                <xsd:element ref="ns2:lcf76f155ced4ddcb4097134ff3c332f" minOccurs="0"/>
                <xsd:element ref="ns3:TaxCatchAll" minOccurs="0"/>
                <xsd:element ref="ns2:MediaServiceSearchProperties"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d8605e-f064-4308-a378-91be967e6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df22750-4ea3-46a9-afa6-d96d2c158fea" ma:termSetId="09814cd3-568e-fe90-9814-8d621ff8fb84" ma:anchorId="fba54fb3-c3e1-fe81-a776-ca4b69148c4d" ma:open="true" ma:isKeyword="false">
      <xsd:complexType>
        <xsd:sequence>
          <xsd:element ref="pc:Terms" minOccurs="0" maxOccurs="1"/>
        </xsd:sequence>
      </xsd:complex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060ada-f1c1-46c4-b70c-5c89a7f16c4b"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7f49dac-73b0-4049-b8b2-23787b642040}" ma:internalName="TaxCatchAll" ma:showField="CatchAllData" ma:web="5a060ada-f1c1-46c4-b70c-5c89a7f16c4b">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0d8605e-f064-4308-a378-91be967e6d33">
      <Terms xmlns="http://schemas.microsoft.com/office/infopath/2007/PartnerControls"/>
    </lcf76f155ced4ddcb4097134ff3c332f>
    <TaxCatchAll xmlns="5a060ada-f1c1-46c4-b70c-5c89a7f16c4b" xsi:nil="true"/>
  </documentManagement>
</p:properties>
</file>

<file path=customXml/itemProps1.xml><?xml version="1.0" encoding="utf-8"?>
<ds:datastoreItem xmlns:ds="http://schemas.openxmlformats.org/officeDocument/2006/customXml" ds:itemID="{B6D3A3A9-F919-4FB9-BB37-A2F918866383}"/>
</file>

<file path=customXml/itemProps2.xml><?xml version="1.0" encoding="utf-8"?>
<ds:datastoreItem xmlns:ds="http://schemas.openxmlformats.org/officeDocument/2006/customXml" ds:itemID="{9E3C84F5-6B0C-4546-A5C6-C140A8DF099D}"/>
</file>

<file path=customXml/itemProps3.xml><?xml version="1.0" encoding="utf-8"?>
<ds:datastoreItem xmlns:ds="http://schemas.openxmlformats.org/officeDocument/2006/customXml" ds:itemID="{5BE1FD09-C533-4C1D-8D5D-A9F9E009C274}"/>
</file>

<file path=docProps/app.xml><?xml version="1.0" encoding="utf-8"?>
<Properties xmlns="http://schemas.openxmlformats.org/officeDocument/2006/extended-properties" xmlns:vt="http://schemas.openxmlformats.org/officeDocument/2006/docPropsVTypes">
  <TotalTime>2</TotalTime>
  <Words>439</Words>
  <Application>Microsoft Office PowerPoint</Application>
  <PresentationFormat>Custom</PresentationFormat>
  <Paragraphs>70</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Articulat Italics</vt:lpstr>
      <vt:lpstr>Calibri</vt:lpstr>
      <vt:lpstr>Articulat</vt:lpstr>
      <vt:lpstr>Articulat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11-03-2025 PRINCE2 Agile Foundation Exam Prep Session</dc:title>
  <cp:lastModifiedBy>Jasmine De Nobrega</cp:lastModifiedBy>
  <cp:revision>2</cp:revision>
  <dcterms:created xsi:type="dcterms:W3CDTF">2006-08-16T00:00:00Z</dcterms:created>
  <dcterms:modified xsi:type="dcterms:W3CDTF">2025-04-07T12:36:53Z</dcterms:modified>
  <dc:identifier>DAF6C8f5UWY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0x010100DA1A837C30A6E04E88E253E4521759D6</vt:lpwstr>
  </property>
</Properties>
</file>