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rticulat" panose="020B0604020202020204" charset="0"/>
      <p:regular r:id="rId20"/>
    </p:embeddedFont>
    <p:embeddedFont>
      <p:font typeface="Articulat Bold" panose="020B0604020202020204" charset="0"/>
      <p:regular r:id="rId21"/>
    </p:embeddedFont>
    <p:embeddedFont>
      <p:font typeface="Articulat Bold Italics" panose="020B0604020202020204" charset="0"/>
      <p:regular r:id="rId22"/>
    </p:embeddedFont>
    <p:embeddedFont>
      <p:font typeface="Articulat Italic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5" d="100"/>
          <a:sy n="75" d="100"/>
        </p:scale>
        <p:origin x="210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OhE2yTPQV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OhE2yTPQV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>
            <a:off x="1268399" y="6519454"/>
            <a:ext cx="1832891" cy="0"/>
          </a:xfrm>
          <a:prstGeom prst="line">
            <a:avLst/>
          </a:prstGeom>
          <a:ln w="38100" cap="flat">
            <a:solidFill>
              <a:srgbClr val="1E003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ZA"/>
          </a:p>
        </p:txBody>
      </p:sp>
      <p:sp>
        <p:nvSpPr>
          <p:cNvPr id="12" name="Freeform 12"/>
          <p:cNvSpPr/>
          <p:nvPr/>
        </p:nvSpPr>
        <p:spPr>
          <a:xfrm>
            <a:off x="190598" y="8382662"/>
            <a:ext cx="3099603" cy="1751276"/>
          </a:xfrm>
          <a:custGeom>
            <a:avLst/>
            <a:gdLst/>
            <a:ahLst/>
            <a:cxnLst/>
            <a:rect l="l" t="t" r="r" b="b"/>
            <a:pathLst>
              <a:path w="3099603" h="1751276">
                <a:moveTo>
                  <a:pt x="0" y="0"/>
                </a:moveTo>
                <a:lnTo>
                  <a:pt x="3099604" y="0"/>
                </a:lnTo>
                <a:lnTo>
                  <a:pt x="3099604" y="1751276"/>
                </a:lnTo>
                <a:lnTo>
                  <a:pt x="0" y="1751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3" name="TextBox 13"/>
          <p:cNvSpPr txBox="1"/>
          <p:nvPr/>
        </p:nvSpPr>
        <p:spPr>
          <a:xfrm>
            <a:off x="1268399" y="1555075"/>
            <a:ext cx="443693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www.itonlinelearning.com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68399" y="7222458"/>
            <a:ext cx="556577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>
                <a:solidFill>
                  <a:srgbClr val="E93982"/>
                </a:solidFill>
                <a:latin typeface="Articulat"/>
                <a:ea typeface="Articulat"/>
                <a:cs typeface="Articulat"/>
                <a:sym typeface="Articulat"/>
              </a:rPr>
              <a:t>Practitioner Exam Prep Session</a:t>
            </a:r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7523295" y="1910311"/>
            <a:ext cx="9827474" cy="982747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AD1A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flipH="1">
            <a:off x="6306416" y="1684465"/>
            <a:ext cx="12871463" cy="8602535"/>
          </a:xfrm>
          <a:custGeom>
            <a:avLst/>
            <a:gdLst/>
            <a:ahLst/>
            <a:cxnLst/>
            <a:rect l="l" t="t" r="r" b="b"/>
            <a:pathLst>
              <a:path w="12871463" h="8602535">
                <a:moveTo>
                  <a:pt x="12871463" y="0"/>
                </a:moveTo>
                <a:lnTo>
                  <a:pt x="0" y="0"/>
                </a:lnTo>
                <a:lnTo>
                  <a:pt x="0" y="8602535"/>
                </a:lnTo>
                <a:lnTo>
                  <a:pt x="12871463" y="8602535"/>
                </a:lnTo>
                <a:lnTo>
                  <a:pt x="1287146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9" name="Freeform 19"/>
          <p:cNvSpPr/>
          <p:nvPr/>
        </p:nvSpPr>
        <p:spPr>
          <a:xfrm>
            <a:off x="1268399" y="2285377"/>
            <a:ext cx="4047624" cy="4047624"/>
          </a:xfrm>
          <a:custGeom>
            <a:avLst/>
            <a:gdLst/>
            <a:ahLst/>
            <a:cxnLst/>
            <a:rect l="l" t="t" r="r" b="b"/>
            <a:pathLst>
              <a:path w="4047624" h="4047624">
                <a:moveTo>
                  <a:pt x="0" y="0"/>
                </a:moveTo>
                <a:lnTo>
                  <a:pt x="4047624" y="0"/>
                </a:lnTo>
                <a:lnTo>
                  <a:pt x="4047624" y="4047624"/>
                </a:lnTo>
                <a:lnTo>
                  <a:pt x="0" y="4047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6" name="TextBox 16"/>
          <p:cNvSpPr txBox="1"/>
          <p:nvPr/>
        </p:nvSpPr>
        <p:spPr>
          <a:xfrm>
            <a:off x="1028700" y="1123950"/>
            <a:ext cx="16230600" cy="95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5"/>
              </a:lnSpc>
            </a:pPr>
            <a:r>
              <a:rPr lang="en-US" sz="6900" b="1" spc="-345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During Your Exam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038548"/>
            <a:ext cx="12730343" cy="5783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 dirty="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Make sure your exam environment is quiet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 dirty="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Do not read the questions out loud 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 dirty="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You require a camera (360-degree or embedded) 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 dirty="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The door to the room you are in must be visible throughout your exam </a:t>
            </a:r>
          </a:p>
          <a:p>
            <a:pPr algn="l">
              <a:lnSpc>
                <a:spcPts val="5160"/>
              </a:lnSpc>
            </a:pPr>
            <a:r>
              <a:rPr lang="en-US" sz="3000" i="1" dirty="0">
                <a:solidFill>
                  <a:srgbClr val="2B2B2A"/>
                </a:solidFill>
                <a:latin typeface="Articulat Italics"/>
                <a:ea typeface="Articulat Italics"/>
                <a:cs typeface="Articulat Italics"/>
                <a:sym typeface="Articulat Italics"/>
              </a:rPr>
              <a:t>https://www.peoplecert.org/ways-to-get-certified/examshield-guidelines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 dirty="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Try </a:t>
            </a:r>
            <a:r>
              <a:rPr lang="en-US" sz="3000" b="1" i="1" dirty="0">
                <a:solidFill>
                  <a:srgbClr val="2B2B2A"/>
                </a:solidFill>
                <a:latin typeface="Articulat Bold Italics"/>
                <a:ea typeface="Articulat Bold Italics"/>
                <a:cs typeface="Articulat Bold Italics"/>
                <a:sym typeface="Articulat Bold Italics"/>
              </a:rPr>
              <a:t>not </a:t>
            </a:r>
            <a:r>
              <a:rPr lang="en-US" sz="3000" dirty="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to use the manual for every question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 dirty="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Keyword identification 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 dirty="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Dummy answers 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 dirty="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Process of elimination </a:t>
            </a: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EAC74B68-7C0F-1863-92F0-4A3B7F13449A}"/>
              </a:ext>
            </a:extLst>
          </p:cNvPr>
          <p:cNvSpPr/>
          <p:nvPr/>
        </p:nvSpPr>
        <p:spPr>
          <a:xfrm>
            <a:off x="7595361" y="1141268"/>
            <a:ext cx="12784622" cy="9465947"/>
          </a:xfrm>
          <a:custGeom>
            <a:avLst/>
            <a:gdLst/>
            <a:ahLst/>
            <a:cxnLst/>
            <a:rect l="l" t="t" r="r" b="b"/>
            <a:pathLst>
              <a:path w="11114823" h="8229600">
                <a:moveTo>
                  <a:pt x="0" y="0"/>
                </a:moveTo>
                <a:lnTo>
                  <a:pt x="11114823" y="0"/>
                </a:lnTo>
                <a:lnTo>
                  <a:pt x="111148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6321" y="1931105"/>
            <a:ext cx="15326679" cy="693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000" dirty="0" err="1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NowByou</a:t>
            </a: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 is a not-for-profit </a:t>
            </a:r>
            <a:r>
              <a:rPr lang="en-US" sz="2000" dirty="0" err="1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organisation</a:t>
            </a: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 that works with local communities to eliminate discrimination of any kind and help advance the international human rights system through local and targeted interventions. </a:t>
            </a:r>
          </a:p>
          <a:p>
            <a:pPr algn="l">
              <a:lnSpc>
                <a:spcPts val="3919"/>
              </a:lnSpc>
            </a:pPr>
            <a:endParaRPr lang="en-US" sz="2000" dirty="0">
              <a:solidFill>
                <a:srgbClr val="1E003C"/>
              </a:solidFill>
              <a:latin typeface="Articulat"/>
              <a:ea typeface="Articulat"/>
              <a:cs typeface="Articulat"/>
              <a:sym typeface="Articulat"/>
            </a:endParaRPr>
          </a:p>
          <a:p>
            <a:pPr algn="l">
              <a:lnSpc>
                <a:spcPts val="3919"/>
              </a:lnSpc>
            </a:pPr>
            <a:r>
              <a:rPr lang="en-US" sz="2000" dirty="0" err="1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NowByou</a:t>
            </a: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 forms, chairs, and equips networking and support groups, where anyone who has experienced discrimination can share their experiences and thoughts in a safe and empowering space. Additionally, </a:t>
            </a:r>
            <a:r>
              <a:rPr lang="en-US" sz="2000" dirty="0" err="1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NowByou</a:t>
            </a: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 is one of the few non-governmental </a:t>
            </a:r>
            <a:r>
              <a:rPr lang="en-US" sz="2000" dirty="0" err="1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organisations</a:t>
            </a: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 (NGOs) in the country that works directly with police forces to co-develop campaigns that encourage the reporting of discriminatory incidents to authorities.</a:t>
            </a:r>
          </a:p>
          <a:p>
            <a:pPr algn="l">
              <a:lnSpc>
                <a:spcPts val="3919"/>
              </a:lnSpc>
            </a:pPr>
            <a:endParaRPr lang="en-US" sz="2000" dirty="0">
              <a:solidFill>
                <a:srgbClr val="1E003C"/>
              </a:solidFill>
              <a:latin typeface="Articulat"/>
              <a:ea typeface="Articulat"/>
              <a:cs typeface="Articulat"/>
              <a:sym typeface="Articulat"/>
            </a:endParaRPr>
          </a:p>
          <a:p>
            <a:pPr algn="l">
              <a:lnSpc>
                <a:spcPts val="3919"/>
              </a:lnSpc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Recent research has shown that discrimination against </a:t>
            </a:r>
            <a:r>
              <a:rPr lang="en-US" sz="2000" dirty="0" err="1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marginalised</a:t>
            </a: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 groups, particularly the homeless and refugees, is growing at a concerning rate. The increase in discrimination has led </a:t>
            </a:r>
            <a:r>
              <a:rPr lang="en-US" sz="2000" dirty="0" err="1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NowByou</a:t>
            </a: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 to believe that a new six-month campaign is required to address this issue.</a:t>
            </a:r>
          </a:p>
          <a:p>
            <a:pPr algn="l">
              <a:lnSpc>
                <a:spcPts val="3919"/>
              </a:lnSpc>
            </a:pPr>
            <a:endParaRPr lang="en-US" sz="2000" dirty="0">
              <a:solidFill>
                <a:srgbClr val="1E003C"/>
              </a:solidFill>
              <a:latin typeface="Articulat"/>
              <a:ea typeface="Articulat"/>
              <a:cs typeface="Articulat"/>
              <a:sym typeface="Articulat"/>
            </a:endParaRPr>
          </a:p>
          <a:p>
            <a:pPr algn="l">
              <a:lnSpc>
                <a:spcPts val="3919"/>
              </a:lnSpc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They have decided to run the campaign as a project, aiming to both raise awareness of this type of discrimination and reinforce their own brand recognition (as </a:t>
            </a:r>
            <a:r>
              <a:rPr lang="en-US" sz="2000" dirty="0" err="1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NowByou</a:t>
            </a: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 is highly dependent on the goodwill of donors and financial aid from partners). </a:t>
            </a:r>
          </a:p>
        </p:txBody>
      </p:sp>
      <p:sp>
        <p:nvSpPr>
          <p:cNvPr id="15" name="Freeform 15"/>
          <p:cNvSpPr/>
          <p:nvPr/>
        </p:nvSpPr>
        <p:spPr>
          <a:xfrm>
            <a:off x="-56801" y="9197583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2" y="0"/>
                </a:lnTo>
                <a:lnTo>
                  <a:pt x="2171002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6" name="TextBox 16"/>
          <p:cNvSpPr txBox="1"/>
          <p:nvPr/>
        </p:nvSpPr>
        <p:spPr>
          <a:xfrm>
            <a:off x="1056321" y="1095375"/>
            <a:ext cx="12555898" cy="742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4"/>
              </a:lnSpc>
            </a:pPr>
            <a:r>
              <a:rPr lang="en-US" sz="5337" b="1" spc="-266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Project Scenario: NowByou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6321" y="2026740"/>
            <a:ext cx="16230600" cy="3932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The project management maturity of the </a:t>
            </a:r>
            <a:r>
              <a:rPr lang="en-US" sz="2000" dirty="0" err="1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organisation</a:t>
            </a: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 is very low, with no </a:t>
            </a:r>
            <a:r>
              <a:rPr lang="en-US" sz="2000" dirty="0" err="1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standardised</a:t>
            </a: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 processes or templates in place. For that reason, </a:t>
            </a:r>
            <a:r>
              <a:rPr lang="en-US" sz="2000" dirty="0" err="1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NowByou</a:t>
            </a: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 has contacted a professional project manager with a track record of successful delivery in the not-for-profit sector who will be responsible for:</a:t>
            </a:r>
          </a:p>
          <a:p>
            <a:pPr algn="l">
              <a:lnSpc>
                <a:spcPts val="3919"/>
              </a:lnSpc>
            </a:pPr>
            <a:endParaRPr lang="en-US" sz="2000" dirty="0">
              <a:solidFill>
                <a:srgbClr val="1E003C"/>
              </a:solidFill>
              <a:latin typeface="Articulat"/>
              <a:ea typeface="Articulat"/>
              <a:cs typeface="Articulat"/>
              <a:sym typeface="Articulat"/>
            </a:endParaRP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developing the initial project management documentation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advising and coaching the </a:t>
            </a:r>
            <a:r>
              <a:rPr lang="en-US" sz="2000" dirty="0" err="1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NowByou</a:t>
            </a: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 director of campaigns, who is sponsoring the project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mentoring the staff member who will be appointed as project manager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advise the project team how to use a variety of media (TV, press, and social networks) for this, and other future projects.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893871" y="9654173"/>
            <a:ext cx="1269861" cy="126986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93982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027640" y="8972649"/>
            <a:ext cx="518563" cy="51856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9BDB2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870083" y="9491212"/>
            <a:ext cx="325922" cy="32592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003C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14428" y="10027708"/>
            <a:ext cx="426423" cy="373120"/>
            <a:chOff x="0" y="0"/>
            <a:chExt cx="812800" cy="711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AD1A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56801" y="9197583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2" y="0"/>
                </a:lnTo>
                <a:lnTo>
                  <a:pt x="2171002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6" name="TextBox 16"/>
          <p:cNvSpPr txBox="1"/>
          <p:nvPr/>
        </p:nvSpPr>
        <p:spPr>
          <a:xfrm>
            <a:off x="1056321" y="1095375"/>
            <a:ext cx="12555898" cy="742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4"/>
              </a:lnSpc>
            </a:pPr>
            <a:r>
              <a:rPr lang="en-US" sz="5337" b="1" spc="-266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Project Scenario: NowByou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6321" y="971550"/>
            <a:ext cx="16230600" cy="543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There is a high-level view of the project, but this is to be confirmed, as pre-project discussions are still occurring:</a:t>
            </a:r>
          </a:p>
          <a:p>
            <a:pPr algn="l">
              <a:lnSpc>
                <a:spcPts val="3919"/>
              </a:lnSpc>
            </a:pPr>
            <a:r>
              <a:rPr lang="en-US" sz="2000" b="1" dirty="0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Stage 1 (initiation)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business case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project initiation documentation</a:t>
            </a:r>
          </a:p>
          <a:p>
            <a:pPr algn="l">
              <a:lnSpc>
                <a:spcPts val="3919"/>
              </a:lnSpc>
            </a:pPr>
            <a:r>
              <a:rPr lang="en-US" sz="2000" b="1" dirty="0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Stage 2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campaign high-level requirements gathering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options analysis</a:t>
            </a:r>
          </a:p>
          <a:p>
            <a:pPr algn="l">
              <a:lnSpc>
                <a:spcPts val="3919"/>
              </a:lnSpc>
            </a:pPr>
            <a:r>
              <a:rPr lang="en-US" sz="2000" b="1" dirty="0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Stage 3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implementation of chosen option(s)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closure.</a:t>
            </a:r>
          </a:p>
          <a:p>
            <a:pPr algn="l">
              <a:lnSpc>
                <a:spcPts val="3919"/>
              </a:lnSpc>
            </a:pPr>
            <a:r>
              <a:rPr lang="en-US" sz="2000" dirty="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The main output from the project will be a delivered multi-channel campaign.</a:t>
            </a:r>
          </a:p>
        </p:txBody>
      </p:sp>
      <p:sp>
        <p:nvSpPr>
          <p:cNvPr id="15" name="Freeform 15"/>
          <p:cNvSpPr/>
          <p:nvPr/>
        </p:nvSpPr>
        <p:spPr>
          <a:xfrm>
            <a:off x="-56801" y="9197583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2" y="0"/>
                </a:lnTo>
                <a:lnTo>
                  <a:pt x="2171002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5400000">
            <a:off x="3299547" y="613308"/>
            <a:ext cx="518563" cy="5185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1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10016014" y="-957778"/>
            <a:ext cx="12707522" cy="1270752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93982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4453550" y="1603750"/>
            <a:ext cx="11124927" cy="7079499"/>
          </a:xfrm>
          <a:custGeom>
            <a:avLst/>
            <a:gdLst/>
            <a:ahLst/>
            <a:cxnLst/>
            <a:rect l="l" t="t" r="r" b="b"/>
            <a:pathLst>
              <a:path w="11124927" h="7079499">
                <a:moveTo>
                  <a:pt x="0" y="0"/>
                </a:moveTo>
                <a:lnTo>
                  <a:pt x="11124927" y="0"/>
                </a:lnTo>
                <a:lnTo>
                  <a:pt x="11124927" y="7079500"/>
                </a:lnTo>
                <a:lnTo>
                  <a:pt x="0" y="707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5400000">
            <a:off x="3299547" y="613308"/>
            <a:ext cx="518563" cy="5185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1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10016014" y="-957778"/>
            <a:ext cx="12707522" cy="1270752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9BDB2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4030886" y="1272019"/>
            <a:ext cx="10226229" cy="7742962"/>
          </a:xfrm>
          <a:custGeom>
            <a:avLst/>
            <a:gdLst/>
            <a:ahLst/>
            <a:cxnLst/>
            <a:rect l="l" t="t" r="r" b="b"/>
            <a:pathLst>
              <a:path w="10226229" h="7742962">
                <a:moveTo>
                  <a:pt x="0" y="0"/>
                </a:moveTo>
                <a:lnTo>
                  <a:pt x="10226228" y="0"/>
                </a:lnTo>
                <a:lnTo>
                  <a:pt x="10226228" y="7742962"/>
                </a:lnTo>
                <a:lnTo>
                  <a:pt x="0" y="7742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5400000">
            <a:off x="3299547" y="613308"/>
            <a:ext cx="518563" cy="5185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1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10016014" y="-957778"/>
            <a:ext cx="12707522" cy="12707522"/>
            <a:chOff x="0" y="0"/>
            <a:chExt cx="812800" cy="812800"/>
          </a:xfrm>
        </p:grpSpPr>
        <p:sp>
          <p:nvSpPr>
            <p:cNvPr id="16" name="Freeform 16">
              <a:hlinkClick r:id="rId3" tooltip="https://www.youtube.com/watch?v=0OhE2yTPQV8"/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003C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4562452" y="1081299"/>
            <a:ext cx="9163096" cy="8177001"/>
          </a:xfrm>
          <a:custGeom>
            <a:avLst/>
            <a:gdLst/>
            <a:ahLst/>
            <a:cxnLst/>
            <a:rect l="l" t="t" r="r" b="b"/>
            <a:pathLst>
              <a:path w="9163096" h="8177001">
                <a:moveTo>
                  <a:pt x="0" y="0"/>
                </a:moveTo>
                <a:lnTo>
                  <a:pt x="9163096" y="0"/>
                </a:lnTo>
                <a:lnTo>
                  <a:pt x="9163096" y="8177001"/>
                </a:lnTo>
                <a:lnTo>
                  <a:pt x="0" y="8177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5400000">
            <a:off x="3299547" y="613308"/>
            <a:ext cx="518563" cy="5185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1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10016014" y="-957778"/>
            <a:ext cx="12707522" cy="12707522"/>
            <a:chOff x="0" y="0"/>
            <a:chExt cx="812800" cy="812800"/>
          </a:xfrm>
        </p:grpSpPr>
        <p:sp>
          <p:nvSpPr>
            <p:cNvPr id="16" name="Freeform 16">
              <a:hlinkClick r:id="rId3" tooltip="https://www.youtube.com/watch?v=0OhE2yTPQV8"/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AD1A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293377" y="2031675"/>
            <a:ext cx="11701246" cy="6223649"/>
          </a:xfrm>
          <a:custGeom>
            <a:avLst/>
            <a:gdLst/>
            <a:ahLst/>
            <a:cxnLst/>
            <a:rect l="l" t="t" r="r" b="b"/>
            <a:pathLst>
              <a:path w="11701246" h="6223649">
                <a:moveTo>
                  <a:pt x="0" y="0"/>
                </a:moveTo>
                <a:lnTo>
                  <a:pt x="11701246" y="0"/>
                </a:lnTo>
                <a:lnTo>
                  <a:pt x="11701246" y="6223650"/>
                </a:lnTo>
                <a:lnTo>
                  <a:pt x="0" y="6223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0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49971" y="3139231"/>
            <a:ext cx="10179066" cy="1017906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1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507568" y="377982"/>
            <a:ext cx="2303428" cy="1301437"/>
          </a:xfrm>
          <a:custGeom>
            <a:avLst/>
            <a:gdLst/>
            <a:ahLst/>
            <a:cxnLst/>
            <a:rect l="l" t="t" r="r" b="b"/>
            <a:pathLst>
              <a:path w="2303428" h="1301437">
                <a:moveTo>
                  <a:pt x="0" y="0"/>
                </a:moveTo>
                <a:lnTo>
                  <a:pt x="2303428" y="0"/>
                </a:lnTo>
                <a:lnTo>
                  <a:pt x="2303428" y="1301436"/>
                </a:lnTo>
                <a:lnTo>
                  <a:pt x="0" y="13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6" name="Freeform 6"/>
          <p:cNvSpPr/>
          <p:nvPr/>
        </p:nvSpPr>
        <p:spPr>
          <a:xfrm>
            <a:off x="10032811" y="731478"/>
            <a:ext cx="9232521" cy="9639300"/>
          </a:xfrm>
          <a:custGeom>
            <a:avLst/>
            <a:gdLst/>
            <a:ahLst/>
            <a:cxnLst/>
            <a:rect l="l" t="t" r="r" b="b"/>
            <a:pathLst>
              <a:path w="10547100" h="7013821">
                <a:moveTo>
                  <a:pt x="0" y="0"/>
                </a:moveTo>
                <a:lnTo>
                  <a:pt x="10547100" y="0"/>
                </a:lnTo>
                <a:lnTo>
                  <a:pt x="10547100" y="7013821"/>
                </a:lnTo>
                <a:lnTo>
                  <a:pt x="0" y="70138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002" r="1"/>
            </a:stretch>
          </a:blipFill>
        </p:spPr>
        <p:txBody>
          <a:bodyPr/>
          <a:lstStyle/>
          <a:p>
            <a:endParaRPr lang="en-ZA" dirty="0"/>
          </a:p>
        </p:txBody>
      </p:sp>
      <p:sp>
        <p:nvSpPr>
          <p:cNvPr id="7" name="TextBox 7"/>
          <p:cNvSpPr txBox="1"/>
          <p:nvPr/>
        </p:nvSpPr>
        <p:spPr>
          <a:xfrm>
            <a:off x="1339560" y="1829796"/>
            <a:ext cx="13515927" cy="3186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7"/>
              </a:lnSpc>
            </a:pPr>
            <a:r>
              <a:rPr lang="en-US" sz="9155" b="1">
                <a:solidFill>
                  <a:srgbClr val="FFFFFF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THANK YOU FOR JOINING 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9560" y="5551128"/>
            <a:ext cx="8693251" cy="178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Articulat"/>
                <a:ea typeface="Articulat"/>
                <a:cs typeface="Articulat"/>
                <a:sym typeface="Articulat"/>
              </a:rPr>
              <a:t>Please take a moment to leave us a review so that we can continue to host these sessions and help you ace your exams.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5400000">
            <a:off x="3299547" y="613308"/>
            <a:ext cx="518563" cy="5185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1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5" name="TextBox 15"/>
          <p:cNvSpPr txBox="1"/>
          <p:nvPr/>
        </p:nvSpPr>
        <p:spPr>
          <a:xfrm>
            <a:off x="1028700" y="1612440"/>
            <a:ext cx="7788027" cy="1095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7999" b="1" spc="-399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Exam Information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858716"/>
            <a:ext cx="9622718" cy="5783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0"/>
              </a:lnSpc>
            </a:pPr>
            <a:r>
              <a:rPr lang="en-US" sz="3000" b="1">
                <a:solidFill>
                  <a:srgbClr val="2B2B2A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Duration</a:t>
            </a:r>
            <a:r>
              <a:rPr lang="en-US" sz="300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: 2.5 hours </a:t>
            </a:r>
          </a:p>
          <a:p>
            <a:pPr algn="l">
              <a:lnSpc>
                <a:spcPts val="5160"/>
              </a:lnSpc>
            </a:pPr>
            <a:r>
              <a:rPr lang="en-US" sz="3000" b="1">
                <a:solidFill>
                  <a:srgbClr val="2B2B2A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Questions</a:t>
            </a:r>
            <a:r>
              <a:rPr lang="en-US" sz="300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: 70 scenario-based multiple-choice questions </a:t>
            </a:r>
          </a:p>
          <a:p>
            <a:pPr algn="l">
              <a:lnSpc>
                <a:spcPts val="5160"/>
              </a:lnSpc>
            </a:pPr>
            <a:r>
              <a:rPr lang="en-US" sz="3000" b="1">
                <a:solidFill>
                  <a:srgbClr val="2B2B2A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Marks</a:t>
            </a:r>
            <a:r>
              <a:rPr lang="en-US" sz="300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: Each question is worth 1 mark. There are 70 marks available. There are no ‘trial’ questions and no negative marking. </a:t>
            </a:r>
          </a:p>
          <a:p>
            <a:pPr algn="l">
              <a:lnSpc>
                <a:spcPts val="5160"/>
              </a:lnSpc>
            </a:pPr>
            <a:r>
              <a:rPr lang="en-US" sz="3000" b="1">
                <a:solidFill>
                  <a:srgbClr val="2B2B2A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Pass Mark</a:t>
            </a:r>
            <a:r>
              <a:rPr lang="en-US" sz="300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: 60% or higher - a raw score of 42 out of 70</a:t>
            </a:r>
          </a:p>
          <a:p>
            <a:pPr algn="l">
              <a:lnSpc>
                <a:spcPts val="5160"/>
              </a:lnSpc>
            </a:pPr>
            <a:r>
              <a:rPr lang="en-US" sz="3000" b="1">
                <a:solidFill>
                  <a:srgbClr val="2B2B2A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Material Permitted</a:t>
            </a:r>
            <a:r>
              <a:rPr lang="en-US" sz="300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: The “</a:t>
            </a:r>
            <a:r>
              <a:rPr lang="en-US" sz="3000" i="1">
                <a:solidFill>
                  <a:srgbClr val="2B2B2A"/>
                </a:solidFill>
                <a:latin typeface="Articulat Italics"/>
                <a:ea typeface="Articulat Italics"/>
                <a:cs typeface="Articulat Italics"/>
                <a:sym typeface="Articulat Italics"/>
              </a:rPr>
              <a:t>PRINCE2® 7 Managing Successful Projects”</a:t>
            </a:r>
            <a:r>
              <a:rPr lang="en-US" sz="3000">
                <a:solidFill>
                  <a:srgbClr val="2B2B2A"/>
                </a:solidFill>
                <a:latin typeface="Articulat"/>
                <a:ea typeface="Articulat"/>
                <a:cs typeface="Articulat"/>
                <a:sym typeface="Articulat"/>
              </a:rPr>
              <a:t> manual may be used. You may also bring 4 blank pieces of A4 paper into your exam.</a:t>
            </a:r>
          </a:p>
        </p:txBody>
      </p:sp>
      <p:grpSp>
        <p:nvGrpSpPr>
          <p:cNvPr id="17" name="Group 17"/>
          <p:cNvGrpSpPr/>
          <p:nvPr/>
        </p:nvGrpSpPr>
        <p:grpSpPr>
          <a:xfrm rot="5400000">
            <a:off x="10778616" y="-811748"/>
            <a:ext cx="12707522" cy="1270752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003C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0651418" y="1028700"/>
            <a:ext cx="6607882" cy="8083037"/>
          </a:xfrm>
          <a:custGeom>
            <a:avLst/>
            <a:gdLst/>
            <a:ahLst/>
            <a:cxnLst/>
            <a:rect l="l" t="t" r="r" b="b"/>
            <a:pathLst>
              <a:path w="6607882" h="8083037">
                <a:moveTo>
                  <a:pt x="0" y="0"/>
                </a:moveTo>
                <a:lnTo>
                  <a:pt x="6607882" y="0"/>
                </a:lnTo>
                <a:lnTo>
                  <a:pt x="6607882" y="8083037"/>
                </a:lnTo>
                <a:lnTo>
                  <a:pt x="0" y="8083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5400000">
            <a:off x="3299547" y="613308"/>
            <a:ext cx="518563" cy="5185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1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60780" y="8842989"/>
            <a:ext cx="2190385" cy="1226616"/>
          </a:xfrm>
          <a:custGeom>
            <a:avLst/>
            <a:gdLst/>
            <a:ahLst/>
            <a:cxnLst/>
            <a:rect l="l" t="t" r="r" b="b"/>
            <a:pathLst>
              <a:path w="2190385" h="1226616">
                <a:moveTo>
                  <a:pt x="0" y="0"/>
                </a:moveTo>
                <a:lnTo>
                  <a:pt x="2190385" y="0"/>
                </a:lnTo>
                <a:lnTo>
                  <a:pt x="2190385" y="1226616"/>
                </a:lnTo>
                <a:lnTo>
                  <a:pt x="0" y="1226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5" name="Freeform 15"/>
          <p:cNvSpPr/>
          <p:nvPr/>
        </p:nvSpPr>
        <p:spPr>
          <a:xfrm>
            <a:off x="3041558" y="2393053"/>
            <a:ext cx="12204884" cy="6865247"/>
          </a:xfrm>
          <a:custGeom>
            <a:avLst/>
            <a:gdLst/>
            <a:ahLst/>
            <a:cxnLst/>
            <a:rect l="l" t="t" r="r" b="b"/>
            <a:pathLst>
              <a:path w="12204884" h="6865247">
                <a:moveTo>
                  <a:pt x="0" y="0"/>
                </a:moveTo>
                <a:lnTo>
                  <a:pt x="12204884" y="0"/>
                </a:lnTo>
                <a:lnTo>
                  <a:pt x="12204884" y="6865247"/>
                </a:lnTo>
                <a:lnTo>
                  <a:pt x="0" y="6865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6" name="TextBox 16"/>
          <p:cNvSpPr txBox="1"/>
          <p:nvPr/>
        </p:nvSpPr>
        <p:spPr>
          <a:xfrm>
            <a:off x="5249986" y="1143000"/>
            <a:ext cx="7788027" cy="1095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999" b="1" spc="-399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Exam Layout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5400000">
            <a:off x="3299547" y="613308"/>
            <a:ext cx="518563" cy="5185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1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60780" y="8842989"/>
            <a:ext cx="2190385" cy="1226616"/>
          </a:xfrm>
          <a:custGeom>
            <a:avLst/>
            <a:gdLst/>
            <a:ahLst/>
            <a:cxnLst/>
            <a:rect l="l" t="t" r="r" b="b"/>
            <a:pathLst>
              <a:path w="2190385" h="1226616">
                <a:moveTo>
                  <a:pt x="0" y="0"/>
                </a:moveTo>
                <a:lnTo>
                  <a:pt x="2190385" y="0"/>
                </a:lnTo>
                <a:lnTo>
                  <a:pt x="2190385" y="1226616"/>
                </a:lnTo>
                <a:lnTo>
                  <a:pt x="0" y="1226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5" name="Freeform 15"/>
          <p:cNvSpPr/>
          <p:nvPr/>
        </p:nvSpPr>
        <p:spPr>
          <a:xfrm>
            <a:off x="11406264" y="3232274"/>
            <a:ext cx="5853036" cy="5728659"/>
          </a:xfrm>
          <a:custGeom>
            <a:avLst/>
            <a:gdLst/>
            <a:ahLst/>
            <a:cxnLst/>
            <a:rect l="l" t="t" r="r" b="b"/>
            <a:pathLst>
              <a:path w="5853036" h="5728659">
                <a:moveTo>
                  <a:pt x="0" y="0"/>
                </a:moveTo>
                <a:lnTo>
                  <a:pt x="5853036" y="0"/>
                </a:lnTo>
                <a:lnTo>
                  <a:pt x="5853036" y="5728659"/>
                </a:lnTo>
                <a:lnTo>
                  <a:pt x="0" y="5728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6" name="TextBox 16"/>
          <p:cNvSpPr txBox="1"/>
          <p:nvPr/>
        </p:nvSpPr>
        <p:spPr>
          <a:xfrm>
            <a:off x="1975158" y="1143000"/>
            <a:ext cx="14337684" cy="1095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999" b="1" spc="-399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If you have a hardcopy manual...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343552"/>
            <a:ext cx="10748095" cy="643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0"/>
              </a:lnSpc>
            </a:pPr>
            <a:r>
              <a:rPr lang="en-US" sz="300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You </a:t>
            </a:r>
            <a:r>
              <a:rPr lang="en-US" sz="3000" b="1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may</a:t>
            </a:r>
            <a:r>
              <a:rPr lang="en-US" sz="300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: 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Use Post-it® notes as long as the titles are brief 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Make notes in your manual (on blank pages or in margins) </a:t>
            </a:r>
          </a:p>
          <a:p>
            <a:pPr algn="l">
              <a:lnSpc>
                <a:spcPts val="5100"/>
              </a:lnSpc>
            </a:pPr>
            <a:endParaRPr lang="en-US" sz="3000">
              <a:solidFill>
                <a:srgbClr val="1E003C"/>
              </a:solidFill>
              <a:latin typeface="Articulat"/>
              <a:ea typeface="Articulat"/>
              <a:cs typeface="Articulat"/>
              <a:sym typeface="Articulat"/>
            </a:endParaRPr>
          </a:p>
          <a:p>
            <a:pPr algn="l">
              <a:lnSpc>
                <a:spcPts val="5100"/>
              </a:lnSpc>
            </a:pPr>
            <a:r>
              <a:rPr lang="en-US" sz="300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You will </a:t>
            </a:r>
            <a:r>
              <a:rPr lang="en-US" sz="3000" b="1" i="1" u="sng">
                <a:solidFill>
                  <a:srgbClr val="1E003C"/>
                </a:solidFill>
                <a:latin typeface="Articulat Bold Italics"/>
                <a:ea typeface="Articulat Bold Italics"/>
                <a:cs typeface="Articulat Bold Italics"/>
                <a:sym typeface="Articulat Bold Italics"/>
              </a:rPr>
              <a:t>NOT</a:t>
            </a:r>
            <a:r>
              <a:rPr lang="en-US" sz="3000" i="1">
                <a:solidFill>
                  <a:srgbClr val="1E003C"/>
                </a:solidFill>
                <a:latin typeface="Articulat Italics"/>
                <a:ea typeface="Articulat Italics"/>
                <a:cs typeface="Articulat Italics"/>
                <a:sym typeface="Articulat Italics"/>
              </a:rPr>
              <a:t> </a:t>
            </a:r>
            <a:r>
              <a:rPr lang="en-US" sz="300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be permitted to: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Add more pages to the manual </a:t>
            </a:r>
          </a:p>
          <a:p>
            <a:pPr algn="l">
              <a:lnSpc>
                <a:spcPts val="5100"/>
              </a:lnSpc>
            </a:pPr>
            <a:endParaRPr lang="en-US" sz="3000">
              <a:solidFill>
                <a:srgbClr val="1E003C"/>
              </a:solidFill>
              <a:latin typeface="Articulat"/>
              <a:ea typeface="Articulat"/>
              <a:cs typeface="Articulat"/>
              <a:sym typeface="Articulat"/>
            </a:endParaRPr>
          </a:p>
          <a:p>
            <a:pPr algn="l">
              <a:lnSpc>
                <a:spcPts val="5100"/>
              </a:lnSpc>
            </a:pPr>
            <a:r>
              <a:rPr lang="en-US" sz="300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You </a:t>
            </a:r>
            <a:r>
              <a:rPr lang="en-US" sz="3000" b="1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should</a:t>
            </a:r>
            <a:r>
              <a:rPr lang="en-US" sz="300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: 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Highlight the corresponding content when following your syllabus and the manual references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5400000">
            <a:off x="3299547" y="613308"/>
            <a:ext cx="518563" cy="5185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1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60780" y="8842989"/>
            <a:ext cx="2190385" cy="1226616"/>
          </a:xfrm>
          <a:custGeom>
            <a:avLst/>
            <a:gdLst/>
            <a:ahLst/>
            <a:cxnLst/>
            <a:rect l="l" t="t" r="r" b="b"/>
            <a:pathLst>
              <a:path w="2190385" h="1226616">
                <a:moveTo>
                  <a:pt x="0" y="0"/>
                </a:moveTo>
                <a:lnTo>
                  <a:pt x="2190385" y="0"/>
                </a:lnTo>
                <a:lnTo>
                  <a:pt x="2190385" y="1226616"/>
                </a:lnTo>
                <a:lnTo>
                  <a:pt x="0" y="1226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5" name="Freeform 15"/>
          <p:cNvSpPr/>
          <p:nvPr/>
        </p:nvSpPr>
        <p:spPr>
          <a:xfrm>
            <a:off x="12053810" y="4378153"/>
            <a:ext cx="5205490" cy="4880147"/>
          </a:xfrm>
          <a:custGeom>
            <a:avLst/>
            <a:gdLst/>
            <a:ahLst/>
            <a:cxnLst/>
            <a:rect l="l" t="t" r="r" b="b"/>
            <a:pathLst>
              <a:path w="5205490" h="4880147">
                <a:moveTo>
                  <a:pt x="0" y="0"/>
                </a:moveTo>
                <a:lnTo>
                  <a:pt x="5205490" y="0"/>
                </a:lnTo>
                <a:lnTo>
                  <a:pt x="5205490" y="4880147"/>
                </a:lnTo>
                <a:lnTo>
                  <a:pt x="0" y="4880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6" name="TextBox 16"/>
          <p:cNvSpPr txBox="1"/>
          <p:nvPr/>
        </p:nvSpPr>
        <p:spPr>
          <a:xfrm>
            <a:off x="1975158" y="1143000"/>
            <a:ext cx="14337684" cy="1095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999" b="1" spc="-399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If you have a digital manual...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28700" y="2421244"/>
            <a:ext cx="16230600" cy="6238875"/>
            <a:chOff x="0" y="0"/>
            <a:chExt cx="21640800" cy="831850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52400"/>
              <a:ext cx="21640800" cy="3352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5100"/>
                </a:lnSpc>
                <a:buFont typeface="Arial"/>
                <a:buChar char="•"/>
              </a:pPr>
              <a:r>
                <a:rPr lang="en-US" sz="3000">
                  <a:solidFill>
                    <a:srgbClr val="1E003C"/>
                  </a:solidFill>
                  <a:latin typeface="Articulat"/>
                  <a:ea typeface="Articulat"/>
                  <a:cs typeface="Articulat"/>
                  <a:sym typeface="Articulat"/>
                </a:rPr>
                <a:t>You will be able to access your manual in the official exam using the </a:t>
              </a:r>
              <a:r>
                <a:rPr lang="en-US" sz="3000" b="1">
                  <a:solidFill>
                    <a:srgbClr val="1E003C"/>
                  </a:solidFill>
                  <a:latin typeface="Articulat Bold"/>
                  <a:ea typeface="Articulat Bold"/>
                  <a:cs typeface="Articulat Bold"/>
                  <a:sym typeface="Articulat Bold"/>
                </a:rPr>
                <a:t>button</a:t>
              </a:r>
              <a:r>
                <a:rPr lang="en-US" sz="3000">
                  <a:solidFill>
                    <a:srgbClr val="1E003C"/>
                  </a:solidFill>
                  <a:latin typeface="Articulat"/>
                  <a:ea typeface="Articulat"/>
                  <a:cs typeface="Articulat"/>
                  <a:sym typeface="Articulat"/>
                </a:rPr>
                <a:t> on the top left-hand corner that reads “Official Manual” of your exam screen </a:t>
              </a:r>
            </a:p>
            <a:p>
              <a:pPr marL="647700" lvl="1" indent="-323850" algn="l">
                <a:lnSpc>
                  <a:spcPts val="5100"/>
                </a:lnSpc>
                <a:buFont typeface="Arial"/>
                <a:buChar char="•"/>
              </a:pPr>
              <a:r>
                <a:rPr lang="en-US" sz="3000" b="1">
                  <a:solidFill>
                    <a:srgbClr val="1E003C"/>
                  </a:solidFill>
                  <a:latin typeface="Articulat Bold"/>
                  <a:ea typeface="Articulat Bold"/>
                  <a:cs typeface="Articulat Bold"/>
                  <a:sym typeface="Articulat Bold"/>
                </a:rPr>
                <a:t>Anything you have highlighted</a:t>
              </a:r>
              <a:r>
                <a:rPr lang="en-US" sz="3000">
                  <a:solidFill>
                    <a:srgbClr val="1E003C"/>
                  </a:solidFill>
                  <a:latin typeface="Articulat"/>
                  <a:ea typeface="Articulat"/>
                  <a:cs typeface="Articulat"/>
                  <a:sym typeface="Articulat"/>
                </a:rPr>
                <a:t> in your digital manual on the PeopleCert portal will be highlighted in your official exam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238500"/>
              <a:ext cx="15150569" cy="5080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5100"/>
                </a:lnSpc>
                <a:buFont typeface="Arial"/>
                <a:buChar char="•"/>
              </a:pPr>
              <a:r>
                <a:rPr lang="en-US" sz="3000">
                  <a:solidFill>
                    <a:srgbClr val="1E003C"/>
                  </a:solidFill>
                  <a:latin typeface="Articulat"/>
                  <a:ea typeface="Articulat"/>
                  <a:cs typeface="Articulat"/>
                  <a:sym typeface="Articulat"/>
                </a:rPr>
                <a:t>You will still be able to use the </a:t>
              </a:r>
              <a:r>
                <a:rPr lang="en-US" sz="3000" b="1">
                  <a:solidFill>
                    <a:srgbClr val="1E003C"/>
                  </a:solidFill>
                  <a:latin typeface="Articulat Bold"/>
                  <a:ea typeface="Articulat Bold"/>
                  <a:cs typeface="Articulat Bold"/>
                  <a:sym typeface="Articulat Bold"/>
                </a:rPr>
                <a:t>search functionality</a:t>
              </a:r>
              <a:r>
                <a:rPr lang="en-US" sz="3000">
                  <a:solidFill>
                    <a:srgbClr val="1E003C"/>
                  </a:solidFill>
                  <a:latin typeface="Articulat"/>
                  <a:ea typeface="Articulat"/>
                  <a:cs typeface="Articulat"/>
                  <a:sym typeface="Articulat"/>
                </a:rPr>
                <a:t> as you do with your current digital manual </a:t>
              </a:r>
            </a:p>
            <a:p>
              <a:pPr marL="647700" lvl="1" indent="-323850" algn="l">
                <a:lnSpc>
                  <a:spcPts val="5100"/>
                </a:lnSpc>
                <a:buFont typeface="Arial"/>
                <a:buChar char="•"/>
              </a:pPr>
              <a:r>
                <a:rPr lang="en-US" sz="3000">
                  <a:solidFill>
                    <a:srgbClr val="1E003C"/>
                  </a:solidFill>
                  <a:latin typeface="Articulat"/>
                  <a:ea typeface="Articulat"/>
                  <a:cs typeface="Articulat"/>
                  <a:sym typeface="Articulat"/>
                </a:rPr>
                <a:t>You should highlight the corresponding content when following your </a:t>
              </a:r>
              <a:r>
                <a:rPr lang="en-US" sz="3000" b="1">
                  <a:solidFill>
                    <a:srgbClr val="1E003C"/>
                  </a:solidFill>
                  <a:latin typeface="Articulat Bold"/>
                  <a:ea typeface="Articulat Bold"/>
                  <a:cs typeface="Articulat Bold"/>
                  <a:sym typeface="Articulat Bold"/>
                </a:rPr>
                <a:t>syllabus and the manual references</a:t>
              </a:r>
            </a:p>
            <a:p>
              <a:pPr marL="647700" lvl="1" indent="-323850" algn="l">
                <a:lnSpc>
                  <a:spcPts val="5100"/>
                </a:lnSpc>
                <a:buFont typeface="Arial"/>
                <a:buChar char="•"/>
              </a:pPr>
              <a:r>
                <a:rPr lang="en-US" sz="3000">
                  <a:solidFill>
                    <a:srgbClr val="1E003C"/>
                  </a:solidFill>
                  <a:latin typeface="Articulat"/>
                  <a:ea typeface="Articulat"/>
                  <a:cs typeface="Articulat"/>
                  <a:sym typeface="Articulat"/>
                </a:rPr>
                <a:t>You may view your full eBook on a </a:t>
              </a:r>
              <a:r>
                <a:rPr lang="en-US" sz="3000" b="1">
                  <a:solidFill>
                    <a:srgbClr val="1E003C"/>
                  </a:solidFill>
                  <a:latin typeface="Articulat Bold"/>
                  <a:ea typeface="Articulat Bold"/>
                  <a:cs typeface="Articulat Bold"/>
                  <a:sym typeface="Articulat Bold"/>
                </a:rPr>
                <a:t>second portable device</a:t>
              </a:r>
              <a:r>
                <a:rPr lang="en-US" sz="3000">
                  <a:solidFill>
                    <a:srgbClr val="1E003C"/>
                  </a:solidFill>
                  <a:latin typeface="Articulat"/>
                  <a:ea typeface="Articulat"/>
                  <a:cs typeface="Articulat"/>
                  <a:sym typeface="Articulat"/>
                </a:rPr>
                <a:t> such as Smartphones, Tablets, or Laptops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285489" y="1493820"/>
            <a:ext cx="13222827" cy="8793180"/>
          </a:xfrm>
          <a:custGeom>
            <a:avLst/>
            <a:gdLst/>
            <a:ahLst/>
            <a:cxnLst/>
            <a:rect l="l" t="t" r="r" b="b"/>
            <a:pathLst>
              <a:path w="13222827" h="8793180">
                <a:moveTo>
                  <a:pt x="13222827" y="0"/>
                </a:moveTo>
                <a:lnTo>
                  <a:pt x="0" y="0"/>
                </a:lnTo>
                <a:lnTo>
                  <a:pt x="0" y="8793180"/>
                </a:lnTo>
                <a:lnTo>
                  <a:pt x="13222827" y="8793180"/>
                </a:lnTo>
                <a:lnTo>
                  <a:pt x="132228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12" name="Group 12"/>
          <p:cNvGrpSpPr/>
          <p:nvPr/>
        </p:nvGrpSpPr>
        <p:grpSpPr>
          <a:xfrm rot="5400000">
            <a:off x="3299547" y="613308"/>
            <a:ext cx="518563" cy="51856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1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0780" y="8842989"/>
            <a:ext cx="2190385" cy="1226616"/>
          </a:xfrm>
          <a:custGeom>
            <a:avLst/>
            <a:gdLst/>
            <a:ahLst/>
            <a:cxnLst/>
            <a:rect l="l" t="t" r="r" b="b"/>
            <a:pathLst>
              <a:path w="2190385" h="1226616">
                <a:moveTo>
                  <a:pt x="0" y="0"/>
                </a:moveTo>
                <a:lnTo>
                  <a:pt x="2190385" y="0"/>
                </a:lnTo>
                <a:lnTo>
                  <a:pt x="2190385" y="1226616"/>
                </a:lnTo>
                <a:lnTo>
                  <a:pt x="0" y="1226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6" name="Freeform 16"/>
          <p:cNvSpPr/>
          <p:nvPr/>
        </p:nvSpPr>
        <p:spPr>
          <a:xfrm>
            <a:off x="11445782" y="2130195"/>
            <a:ext cx="3839008" cy="7128105"/>
          </a:xfrm>
          <a:custGeom>
            <a:avLst/>
            <a:gdLst/>
            <a:ahLst/>
            <a:cxnLst/>
            <a:rect l="l" t="t" r="r" b="b"/>
            <a:pathLst>
              <a:path w="3839008" h="7128105">
                <a:moveTo>
                  <a:pt x="0" y="0"/>
                </a:moveTo>
                <a:lnTo>
                  <a:pt x="3839009" y="0"/>
                </a:lnTo>
                <a:lnTo>
                  <a:pt x="3839009" y="7128105"/>
                </a:lnTo>
                <a:lnTo>
                  <a:pt x="0" y="7128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7" name="TextBox 17"/>
          <p:cNvSpPr txBox="1"/>
          <p:nvPr/>
        </p:nvSpPr>
        <p:spPr>
          <a:xfrm>
            <a:off x="9471273" y="1034821"/>
            <a:ext cx="7788027" cy="1095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999" b="1" spc="-399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Key Resources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2" name="Freeform 12"/>
          <p:cNvSpPr/>
          <p:nvPr/>
        </p:nvSpPr>
        <p:spPr>
          <a:xfrm>
            <a:off x="10561032" y="2526679"/>
            <a:ext cx="6345178" cy="5932741"/>
          </a:xfrm>
          <a:custGeom>
            <a:avLst/>
            <a:gdLst/>
            <a:ahLst/>
            <a:cxnLst/>
            <a:rect l="l" t="t" r="r" b="b"/>
            <a:pathLst>
              <a:path w="6345178" h="5932741">
                <a:moveTo>
                  <a:pt x="0" y="0"/>
                </a:moveTo>
                <a:lnTo>
                  <a:pt x="6345178" y="0"/>
                </a:lnTo>
                <a:lnTo>
                  <a:pt x="6345178" y="5932741"/>
                </a:lnTo>
                <a:lnTo>
                  <a:pt x="0" y="5932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3" name="TextBox 13"/>
          <p:cNvSpPr txBox="1"/>
          <p:nvPr/>
        </p:nvSpPr>
        <p:spPr>
          <a:xfrm>
            <a:off x="1028700" y="1841702"/>
            <a:ext cx="16230600" cy="95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5"/>
              </a:lnSpc>
            </a:pPr>
            <a:r>
              <a:rPr lang="en-US" sz="6900" b="1" spc="-345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Glossary of Terms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330874"/>
            <a:ext cx="9142918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You should have access to the full glossary in your manual from page 324, but you can also access the glossary from the PRINCE2 v7 Foundation course as a separate PDF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E003C"/>
                </a:solidFill>
                <a:latin typeface="Articulat"/>
                <a:ea typeface="Articulat"/>
                <a:cs typeface="Articulat"/>
                <a:sym typeface="Articulat"/>
              </a:rPr>
              <a:t>Use this glossary for keyword identification and to make sure you are confident in your knowledge of these terms before your official exam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2" name="Freeform 12"/>
          <p:cNvSpPr/>
          <p:nvPr/>
        </p:nvSpPr>
        <p:spPr>
          <a:xfrm>
            <a:off x="2193846" y="2815022"/>
            <a:ext cx="13900308" cy="4656956"/>
          </a:xfrm>
          <a:custGeom>
            <a:avLst/>
            <a:gdLst/>
            <a:ahLst/>
            <a:cxnLst/>
            <a:rect l="l" t="t" r="r" b="b"/>
            <a:pathLst>
              <a:path w="13900308" h="4656956">
                <a:moveTo>
                  <a:pt x="0" y="0"/>
                </a:moveTo>
                <a:lnTo>
                  <a:pt x="13900308" y="0"/>
                </a:lnTo>
                <a:lnTo>
                  <a:pt x="13900308" y="4656956"/>
                </a:lnTo>
                <a:lnTo>
                  <a:pt x="0" y="4656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3" name="TextBox 13"/>
          <p:cNvSpPr txBox="1"/>
          <p:nvPr/>
        </p:nvSpPr>
        <p:spPr>
          <a:xfrm>
            <a:off x="1028700" y="1123950"/>
            <a:ext cx="16230600" cy="95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5"/>
              </a:lnSpc>
            </a:pPr>
            <a:r>
              <a:rPr lang="en-US" sz="6900" b="1" spc="-345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Tips and Tricks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2" name="Freeform 12"/>
          <p:cNvSpPr/>
          <p:nvPr/>
        </p:nvSpPr>
        <p:spPr>
          <a:xfrm>
            <a:off x="1846077" y="2414406"/>
            <a:ext cx="14595847" cy="6714090"/>
          </a:xfrm>
          <a:custGeom>
            <a:avLst/>
            <a:gdLst/>
            <a:ahLst/>
            <a:cxnLst/>
            <a:rect l="l" t="t" r="r" b="b"/>
            <a:pathLst>
              <a:path w="14595847" h="6714090">
                <a:moveTo>
                  <a:pt x="0" y="0"/>
                </a:moveTo>
                <a:lnTo>
                  <a:pt x="14595846" y="0"/>
                </a:lnTo>
                <a:lnTo>
                  <a:pt x="14595846" y="6714089"/>
                </a:lnTo>
                <a:lnTo>
                  <a:pt x="0" y="6714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3" name="TextBox 13"/>
          <p:cNvSpPr txBox="1"/>
          <p:nvPr/>
        </p:nvSpPr>
        <p:spPr>
          <a:xfrm>
            <a:off x="1028700" y="1123950"/>
            <a:ext cx="16230600" cy="95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5"/>
              </a:lnSpc>
            </a:pPr>
            <a:r>
              <a:rPr lang="en-US" sz="6900" b="1" spc="-345">
                <a:solidFill>
                  <a:srgbClr val="1E003C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Tips and Tricks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1A837C30A6E04E88E253E4521759D6" ma:contentTypeVersion="16" ma:contentTypeDescription="Create a new document." ma:contentTypeScope="" ma:versionID="59708e4b4aa3a380591f8d73222f48f1">
  <xsd:schema xmlns:xsd="http://www.w3.org/2001/XMLSchema" xmlns:xs="http://www.w3.org/2001/XMLSchema" xmlns:p="http://schemas.microsoft.com/office/2006/metadata/properties" xmlns:ns2="f0d8605e-f064-4308-a378-91be967e6d33" xmlns:ns3="5a060ada-f1c1-46c4-b70c-5c89a7f16c4b" targetNamespace="http://schemas.microsoft.com/office/2006/metadata/properties" ma:root="true" ma:fieldsID="7554271b72834023ab4cc81036d10a03" ns2:_="" ns3:_="">
    <xsd:import namespace="f0d8605e-f064-4308-a378-91be967e6d33"/>
    <xsd:import namespace="5a060ada-f1c1-46c4-b70c-5c89a7f16c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8605e-f064-4308-a378-91be967e6d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df22750-4ea3-46a9-afa6-d96d2c158f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060ada-f1c1-46c4-b70c-5c89a7f16c4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97f49dac-73b0-4049-b8b2-23787b642040}" ma:internalName="TaxCatchAll" ma:showField="CatchAllData" ma:web="5a060ada-f1c1-46c4-b70c-5c89a7f16c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d8605e-f064-4308-a378-91be967e6d33">
      <Terms xmlns="http://schemas.microsoft.com/office/infopath/2007/PartnerControls"/>
    </lcf76f155ced4ddcb4097134ff3c332f>
    <TaxCatchAll xmlns="5a060ada-f1c1-46c4-b70c-5c89a7f16c4b" xsi:nil="true"/>
  </documentManagement>
</p:properties>
</file>

<file path=customXml/itemProps1.xml><?xml version="1.0" encoding="utf-8"?>
<ds:datastoreItem xmlns:ds="http://schemas.openxmlformats.org/officeDocument/2006/customXml" ds:itemID="{56D6AA83-4ABB-42F2-BB8D-E9C4B584A17C}"/>
</file>

<file path=customXml/itemProps2.xml><?xml version="1.0" encoding="utf-8"?>
<ds:datastoreItem xmlns:ds="http://schemas.openxmlformats.org/officeDocument/2006/customXml" ds:itemID="{DA5078E5-1DC9-4EBA-AA3B-FF765A2FCB5D}"/>
</file>

<file path=customXml/itemProps3.xml><?xml version="1.0" encoding="utf-8"?>
<ds:datastoreItem xmlns:ds="http://schemas.openxmlformats.org/officeDocument/2006/customXml" ds:itemID="{38A40D76-DFCD-4D05-860B-FDF2B5185DC5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793</Words>
  <Application>Microsoft Office PowerPoint</Application>
  <PresentationFormat>Custom</PresentationFormat>
  <Paragraphs>69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Articulat Italics</vt:lpstr>
      <vt:lpstr>Articulat</vt:lpstr>
      <vt:lpstr>Calibri</vt:lpstr>
      <vt:lpstr>Articulat Bold Italics</vt:lpstr>
      <vt:lpstr>Articulat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03-02-2025 PRINCE2 v7 Practitioner Exam Prep</dc:title>
  <cp:lastModifiedBy>Jasmine De Nobrega</cp:lastModifiedBy>
  <cp:revision>2</cp:revision>
  <dcterms:created xsi:type="dcterms:W3CDTF">2006-08-16T00:00:00Z</dcterms:created>
  <dcterms:modified xsi:type="dcterms:W3CDTF">2025-04-07T12:40:33Z</dcterms:modified>
  <dc:identifier>DAGeCsoKaWo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0x010100DA1A837C30A6E04E88E253E4521759D6</vt:lpwstr>
  </property>
</Properties>
</file>