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Glacial Indifference" panose="020B0604020202020204" charset="0"/>
      <p:regular r:id="rId11"/>
    </p:embeddedFont>
    <p:embeddedFont>
      <p:font typeface="Kollektif Bold" panose="020B0604020202020204" charset="0"/>
      <p:regular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77284" y="-494208"/>
            <a:ext cx="1269861" cy="126986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398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5386" y="912800"/>
            <a:ext cx="454382" cy="45438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003C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268399" y="6553370"/>
            <a:ext cx="1832891" cy="0"/>
          </a:xfrm>
          <a:prstGeom prst="line">
            <a:avLst/>
          </a:prstGeom>
          <a:ln w="38100" cap="flat">
            <a:solidFill>
              <a:srgbClr val="1E003C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9" name="Group 9"/>
          <p:cNvGrpSpPr/>
          <p:nvPr/>
        </p:nvGrpSpPr>
        <p:grpSpPr>
          <a:xfrm rot="5400000">
            <a:off x="1573548" y="256833"/>
            <a:ext cx="426423" cy="373120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7AD1A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184985" y="37162"/>
            <a:ext cx="3099603" cy="1751276"/>
          </a:xfrm>
          <a:custGeom>
            <a:avLst/>
            <a:gdLst/>
            <a:ahLst/>
            <a:cxnLst/>
            <a:rect l="l" t="t" r="r" b="b"/>
            <a:pathLst>
              <a:path w="3099603" h="1751276">
                <a:moveTo>
                  <a:pt x="0" y="0"/>
                </a:moveTo>
                <a:lnTo>
                  <a:pt x="3099604" y="0"/>
                </a:lnTo>
                <a:lnTo>
                  <a:pt x="3099604" y="1751276"/>
                </a:lnTo>
                <a:lnTo>
                  <a:pt x="0" y="1751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3" name="Freeform 13"/>
          <p:cNvSpPr/>
          <p:nvPr/>
        </p:nvSpPr>
        <p:spPr>
          <a:xfrm>
            <a:off x="11042863" y="3042814"/>
            <a:ext cx="7125628" cy="8907035"/>
          </a:xfrm>
          <a:custGeom>
            <a:avLst/>
            <a:gdLst/>
            <a:ahLst/>
            <a:cxnLst/>
            <a:rect l="l" t="t" r="r" b="b"/>
            <a:pathLst>
              <a:path w="7125628" h="8907035">
                <a:moveTo>
                  <a:pt x="0" y="0"/>
                </a:moveTo>
                <a:lnTo>
                  <a:pt x="7125628" y="0"/>
                </a:lnTo>
                <a:lnTo>
                  <a:pt x="7125628" y="8907035"/>
                </a:lnTo>
                <a:lnTo>
                  <a:pt x="0" y="8907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4" name="TextBox 14"/>
          <p:cNvSpPr txBox="1"/>
          <p:nvPr/>
        </p:nvSpPr>
        <p:spPr>
          <a:xfrm>
            <a:off x="1268399" y="1555089"/>
            <a:ext cx="4436933" cy="46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>
                <a:solidFill>
                  <a:srgbClr val="1E003C"/>
                </a:solidFill>
                <a:latin typeface="Glacial Indifference"/>
              </a:rPr>
              <a:t>www.itonlinelearning.com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8399" y="7029606"/>
            <a:ext cx="5192582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>
                <a:solidFill>
                  <a:srgbClr val="E93982"/>
                </a:solidFill>
                <a:latin typeface="Glacial Indifference"/>
              </a:rPr>
              <a:t>By Neville Franks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8399" y="2815702"/>
            <a:ext cx="14620712" cy="283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36"/>
              </a:lnSpc>
            </a:pPr>
            <a:r>
              <a:rPr lang="en-US" sz="10317" spc="-515">
                <a:solidFill>
                  <a:srgbClr val="1E003C"/>
                </a:solidFill>
                <a:latin typeface="Kollektif Bold"/>
              </a:rPr>
              <a:t>5 Ways to Use ChatGPT for Data Analysis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22249" y="-655269"/>
            <a:ext cx="12969982" cy="1296998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55933" r="-24517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38819" y="2361777"/>
            <a:ext cx="7161894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spc="-300">
                <a:solidFill>
                  <a:srgbClr val="1E003C"/>
                </a:solidFill>
                <a:latin typeface="Kollektif Bold"/>
              </a:rPr>
              <a:t>What is ChatGPT?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38819" y="3496098"/>
            <a:ext cx="8683429" cy="450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1E003C"/>
                </a:solidFill>
                <a:latin typeface="Roboto"/>
              </a:rPr>
              <a:t>A smart computer programme that can understand and create human-like responses 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1E003C"/>
                </a:solidFill>
                <a:latin typeface="Roboto"/>
              </a:rPr>
              <a:t>An advanced chatbot that can have conversations and answer questions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1E003C"/>
                </a:solidFill>
                <a:latin typeface="Roboto"/>
              </a:rPr>
              <a:t>Can be used for a variety of things like customer service, content creation, and data analytics </a:t>
            </a:r>
          </a:p>
        </p:txBody>
      </p:sp>
      <p:grpSp>
        <p:nvGrpSpPr>
          <p:cNvPr id="6" name="Group 6"/>
          <p:cNvGrpSpPr/>
          <p:nvPr/>
        </p:nvGrpSpPr>
        <p:grpSpPr>
          <a:xfrm rot="-4160216">
            <a:off x="-264990" y="-424366"/>
            <a:ext cx="1269861" cy="126986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398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4160216">
            <a:off x="1379538" y="312303"/>
            <a:ext cx="518563" cy="51856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BDB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4160216">
            <a:off x="416962" y="1222198"/>
            <a:ext cx="325922" cy="32592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003C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1161425" y="1408581"/>
            <a:ext cx="426423" cy="373120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7AD1A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4160216">
            <a:off x="17284941" y="-421153"/>
            <a:ext cx="1269861" cy="126986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398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4160216">
            <a:off x="16173005" y="214846"/>
            <a:ext cx="518563" cy="51856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BDB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4160216">
            <a:off x="16692523" y="1535628"/>
            <a:ext cx="325922" cy="32592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003C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6940705" y="787586"/>
            <a:ext cx="426423" cy="373120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7AD1A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-933951" y="1698589"/>
            <a:ext cx="8054721" cy="8229600"/>
          </a:xfrm>
          <a:custGeom>
            <a:avLst/>
            <a:gdLst/>
            <a:ahLst/>
            <a:cxnLst/>
            <a:rect l="l" t="t" r="r" b="b"/>
            <a:pathLst>
              <a:path w="8054721" h="8229600">
                <a:moveTo>
                  <a:pt x="0" y="0"/>
                </a:moveTo>
                <a:lnTo>
                  <a:pt x="8054721" y="0"/>
                </a:lnTo>
                <a:lnTo>
                  <a:pt x="805472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TextBox 15"/>
          <p:cNvSpPr txBox="1"/>
          <p:nvPr/>
        </p:nvSpPr>
        <p:spPr>
          <a:xfrm>
            <a:off x="7249829" y="3684416"/>
            <a:ext cx="8564467" cy="385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1E003C"/>
                </a:solidFill>
                <a:latin typeface="Roboto"/>
              </a:rPr>
              <a:t>User inputs a prompt letting ChatGPT know what they want 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1E003C"/>
                </a:solidFill>
                <a:latin typeface="Roboto"/>
              </a:rPr>
              <a:t>ChatGPT uses its database to understand and generate a response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1E003C"/>
                </a:solidFill>
                <a:latin typeface="Roboto"/>
              </a:rPr>
              <a:t>ChatGPT remembers previous conversations to build on prompts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49829" y="2830684"/>
            <a:ext cx="8664868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5999" spc="-299">
                <a:solidFill>
                  <a:srgbClr val="1E003C"/>
                </a:solidFill>
                <a:latin typeface="Kollektif Bold"/>
              </a:rPr>
              <a:t>How does ChatGPT work?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52518" y="3426156"/>
            <a:ext cx="8501975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spc="-300">
                <a:solidFill>
                  <a:srgbClr val="F8F8F1"/>
                </a:solidFill>
                <a:latin typeface="Kollektif Bold"/>
              </a:rPr>
              <a:t>Explaining Code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52518" y="4374819"/>
            <a:ext cx="8138315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F8F8F1"/>
                </a:solidFill>
                <a:latin typeface="Roboto"/>
              </a:rPr>
              <a:t>ChatGPT can explain (in simple terms) what your code is doing 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F8F8F1"/>
                </a:solidFill>
                <a:latin typeface="Roboto"/>
              </a:rPr>
              <a:t>ChatGPT can offer you suggestions on how to improve your coding</a:t>
            </a:r>
          </a:p>
        </p:txBody>
      </p:sp>
      <p:sp>
        <p:nvSpPr>
          <p:cNvPr id="4" name="Freeform 4"/>
          <p:cNvSpPr/>
          <p:nvPr/>
        </p:nvSpPr>
        <p:spPr>
          <a:xfrm>
            <a:off x="-684688" y="0"/>
            <a:ext cx="5529262" cy="10287000"/>
          </a:xfrm>
          <a:custGeom>
            <a:avLst/>
            <a:gdLst/>
            <a:ahLst/>
            <a:cxnLst/>
            <a:rect l="l" t="t" r="r" b="b"/>
            <a:pathLst>
              <a:path w="5529262" h="10287000">
                <a:moveTo>
                  <a:pt x="0" y="0"/>
                </a:moveTo>
                <a:lnTo>
                  <a:pt x="5529263" y="0"/>
                </a:lnTo>
                <a:lnTo>
                  <a:pt x="552926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/>
          <p:nvPr/>
        </p:nvGrpSpPr>
        <p:grpSpPr>
          <a:xfrm>
            <a:off x="17164091" y="9285831"/>
            <a:ext cx="1269861" cy="12698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398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904810" y="8320413"/>
            <a:ext cx="518563" cy="51856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BDB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372904" y="9285831"/>
            <a:ext cx="426423" cy="373120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7AD1A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89656" y="79480"/>
            <a:ext cx="8833961" cy="10287000"/>
          </a:xfrm>
          <a:custGeom>
            <a:avLst/>
            <a:gdLst/>
            <a:ahLst/>
            <a:cxnLst/>
            <a:rect l="l" t="t" r="r" b="b"/>
            <a:pathLst>
              <a:path w="8833961" h="10287000">
                <a:moveTo>
                  <a:pt x="0" y="0"/>
                </a:moveTo>
                <a:lnTo>
                  <a:pt x="8833961" y="0"/>
                </a:lnTo>
                <a:lnTo>
                  <a:pt x="883396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1237156" y="885881"/>
            <a:ext cx="1269861" cy="126986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398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70925" y="204358"/>
            <a:ext cx="518563" cy="51856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BDB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7713" y="1259416"/>
            <a:ext cx="426423" cy="373120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7AD1A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72087" y="3284209"/>
            <a:ext cx="8501975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spc="-300">
                <a:solidFill>
                  <a:srgbClr val="F8F8F1"/>
                </a:solidFill>
                <a:latin typeface="Kollektif Bold"/>
              </a:rPr>
              <a:t>Generating Code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72087" y="4249571"/>
            <a:ext cx="7443297" cy="385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F8F8F1"/>
                </a:solidFill>
                <a:latin typeface="Roboto"/>
              </a:rPr>
              <a:t>Prompt ChatGPT to write code with certain criteria (e.g.: what language you want it in)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F8F8F1"/>
                </a:solidFill>
                <a:latin typeface="Roboto"/>
              </a:rPr>
              <a:t>Code won’t be perfect but it can get you 80% of the way (refine with follow-up prompts)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68056" y="3741656"/>
            <a:ext cx="8501975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spc="-300">
                <a:solidFill>
                  <a:srgbClr val="F8F8F1"/>
                </a:solidFill>
                <a:latin typeface="Kollektif Bold"/>
              </a:rPr>
              <a:t>Commenting on Code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68056" y="4707019"/>
            <a:ext cx="8271989" cy="19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F8F8F1"/>
                </a:solidFill>
                <a:latin typeface="Roboto"/>
              </a:rPr>
              <a:t>ChatGPT can add comments to your code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F8F8F1"/>
                </a:solidFill>
                <a:latin typeface="Roboto"/>
              </a:rPr>
              <a:t>Comments will help you understand your code when you revisit it</a:t>
            </a:r>
          </a:p>
        </p:txBody>
      </p:sp>
      <p:sp>
        <p:nvSpPr>
          <p:cNvPr id="4" name="Freeform 4"/>
          <p:cNvSpPr/>
          <p:nvPr/>
        </p:nvSpPr>
        <p:spPr>
          <a:xfrm>
            <a:off x="-1515893" y="16122"/>
            <a:ext cx="8688575" cy="10254756"/>
          </a:xfrm>
          <a:custGeom>
            <a:avLst/>
            <a:gdLst/>
            <a:ahLst/>
            <a:cxnLst/>
            <a:rect l="l" t="t" r="r" b="b"/>
            <a:pathLst>
              <a:path w="8688575" h="10254756">
                <a:moveTo>
                  <a:pt x="0" y="0"/>
                </a:moveTo>
                <a:lnTo>
                  <a:pt x="8688574" y="0"/>
                </a:lnTo>
                <a:lnTo>
                  <a:pt x="8688574" y="10254756"/>
                </a:lnTo>
                <a:lnTo>
                  <a:pt x="0" y="10254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/>
          <p:nvPr/>
        </p:nvGrpSpPr>
        <p:grpSpPr>
          <a:xfrm>
            <a:off x="17164091" y="9285831"/>
            <a:ext cx="1269861" cy="12698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398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904810" y="8320413"/>
            <a:ext cx="518563" cy="51856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BDB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372904" y="9285831"/>
            <a:ext cx="426423" cy="373120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7AD1A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82101" y="111724"/>
            <a:ext cx="10024024" cy="10254756"/>
          </a:xfrm>
          <a:custGeom>
            <a:avLst/>
            <a:gdLst/>
            <a:ahLst/>
            <a:cxnLst/>
            <a:rect l="l" t="t" r="r" b="b"/>
            <a:pathLst>
              <a:path w="10024024" h="10254756">
                <a:moveTo>
                  <a:pt x="0" y="0"/>
                </a:moveTo>
                <a:lnTo>
                  <a:pt x="10024024" y="0"/>
                </a:lnTo>
                <a:lnTo>
                  <a:pt x="10024024" y="10254756"/>
                </a:lnTo>
                <a:lnTo>
                  <a:pt x="0" y="10254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1253856" y="793248"/>
            <a:ext cx="1269861" cy="126986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398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7624" y="111724"/>
            <a:ext cx="518563" cy="51856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BDB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4413" y="1166783"/>
            <a:ext cx="426423" cy="373120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7AD1A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3417806"/>
            <a:ext cx="8501975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spc="-300">
                <a:solidFill>
                  <a:srgbClr val="F8F8F1"/>
                </a:solidFill>
                <a:latin typeface="Kollektif Bold"/>
              </a:rPr>
              <a:t>Data Cleaning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383169"/>
            <a:ext cx="6936012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F8F8F1"/>
                </a:solidFill>
                <a:latin typeface="Roboto"/>
              </a:rPr>
              <a:t>ChatGPT can generate considerations and suggestions to clean your data 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F8F8F1"/>
                </a:solidFill>
                <a:latin typeface="Roboto"/>
              </a:rPr>
              <a:t>ChatGPT can format and standardise your data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64091" y="9285831"/>
            <a:ext cx="1269861" cy="126986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398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04810" y="8320413"/>
            <a:ext cx="518563" cy="51856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BDB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72904" y="9285831"/>
            <a:ext cx="426423" cy="373120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7AD1A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527338" y="3417806"/>
            <a:ext cx="8501975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000" spc="-300">
                <a:solidFill>
                  <a:srgbClr val="F8F8F1"/>
                </a:solidFill>
                <a:latin typeface="Kollektif Bold"/>
              </a:rPr>
              <a:t>Debugging Code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27338" y="4383169"/>
            <a:ext cx="8271989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F8F8F1"/>
                </a:solidFill>
                <a:latin typeface="Roboto"/>
              </a:rPr>
              <a:t>You can ask ChatGPT why your code is not working 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F8F8F1"/>
                </a:solidFill>
                <a:latin typeface="Roboto"/>
              </a:rPr>
              <a:t>Provide error codes or syntax errors to help ChatGPT understand the problem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469915" y="111724"/>
            <a:ext cx="8621233" cy="10175276"/>
          </a:xfrm>
          <a:custGeom>
            <a:avLst/>
            <a:gdLst/>
            <a:ahLst/>
            <a:cxnLst/>
            <a:rect l="l" t="t" r="r" b="b"/>
            <a:pathLst>
              <a:path w="8621233" h="10175276">
                <a:moveTo>
                  <a:pt x="0" y="0"/>
                </a:moveTo>
                <a:lnTo>
                  <a:pt x="8621233" y="0"/>
                </a:lnTo>
                <a:lnTo>
                  <a:pt x="8621233" y="10175276"/>
                </a:lnTo>
                <a:lnTo>
                  <a:pt x="0" y="1017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29315" y="3898599"/>
            <a:ext cx="358059" cy="358059"/>
          </a:xfrm>
          <a:custGeom>
            <a:avLst/>
            <a:gdLst/>
            <a:ahLst/>
            <a:cxnLst/>
            <a:rect l="l" t="t" r="r" b="b"/>
            <a:pathLst>
              <a:path w="358059" h="358059">
                <a:moveTo>
                  <a:pt x="0" y="0"/>
                </a:moveTo>
                <a:lnTo>
                  <a:pt x="358059" y="0"/>
                </a:lnTo>
                <a:lnTo>
                  <a:pt x="358059" y="358059"/>
                </a:lnTo>
                <a:lnTo>
                  <a:pt x="0" y="358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2629315" y="4513337"/>
            <a:ext cx="358059" cy="358059"/>
          </a:xfrm>
          <a:custGeom>
            <a:avLst/>
            <a:gdLst/>
            <a:ahLst/>
            <a:cxnLst/>
            <a:rect l="l" t="t" r="r" b="b"/>
            <a:pathLst>
              <a:path w="358059" h="358059">
                <a:moveTo>
                  <a:pt x="0" y="0"/>
                </a:moveTo>
                <a:lnTo>
                  <a:pt x="358059" y="0"/>
                </a:lnTo>
                <a:lnTo>
                  <a:pt x="358059" y="358058"/>
                </a:lnTo>
                <a:lnTo>
                  <a:pt x="0" y="358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2629315" y="5128570"/>
            <a:ext cx="358059" cy="358059"/>
          </a:xfrm>
          <a:custGeom>
            <a:avLst/>
            <a:gdLst/>
            <a:ahLst/>
            <a:cxnLst/>
            <a:rect l="l" t="t" r="r" b="b"/>
            <a:pathLst>
              <a:path w="358059" h="358059">
                <a:moveTo>
                  <a:pt x="0" y="0"/>
                </a:moveTo>
                <a:lnTo>
                  <a:pt x="358059" y="0"/>
                </a:lnTo>
                <a:lnTo>
                  <a:pt x="358059" y="358059"/>
                </a:lnTo>
                <a:lnTo>
                  <a:pt x="0" y="358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Freeform 5"/>
          <p:cNvSpPr/>
          <p:nvPr/>
        </p:nvSpPr>
        <p:spPr>
          <a:xfrm>
            <a:off x="9647088" y="3898351"/>
            <a:ext cx="358059" cy="358059"/>
          </a:xfrm>
          <a:custGeom>
            <a:avLst/>
            <a:gdLst/>
            <a:ahLst/>
            <a:cxnLst/>
            <a:rect l="l" t="t" r="r" b="b"/>
            <a:pathLst>
              <a:path w="358059" h="358059">
                <a:moveTo>
                  <a:pt x="0" y="0"/>
                </a:moveTo>
                <a:lnTo>
                  <a:pt x="358058" y="0"/>
                </a:lnTo>
                <a:lnTo>
                  <a:pt x="358058" y="358059"/>
                </a:lnTo>
                <a:lnTo>
                  <a:pt x="0" y="358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/>
          <p:cNvSpPr/>
          <p:nvPr/>
        </p:nvSpPr>
        <p:spPr>
          <a:xfrm>
            <a:off x="9647088" y="4513088"/>
            <a:ext cx="358059" cy="358059"/>
          </a:xfrm>
          <a:custGeom>
            <a:avLst/>
            <a:gdLst/>
            <a:ahLst/>
            <a:cxnLst/>
            <a:rect l="l" t="t" r="r" b="b"/>
            <a:pathLst>
              <a:path w="358059" h="358059">
                <a:moveTo>
                  <a:pt x="0" y="0"/>
                </a:moveTo>
                <a:lnTo>
                  <a:pt x="358058" y="0"/>
                </a:lnTo>
                <a:lnTo>
                  <a:pt x="358058" y="358059"/>
                </a:lnTo>
                <a:lnTo>
                  <a:pt x="0" y="358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/>
          <p:cNvSpPr/>
          <p:nvPr/>
        </p:nvSpPr>
        <p:spPr>
          <a:xfrm>
            <a:off x="9647088" y="5128322"/>
            <a:ext cx="358059" cy="358059"/>
          </a:xfrm>
          <a:custGeom>
            <a:avLst/>
            <a:gdLst/>
            <a:ahLst/>
            <a:cxnLst/>
            <a:rect l="l" t="t" r="r" b="b"/>
            <a:pathLst>
              <a:path w="358059" h="358059">
                <a:moveTo>
                  <a:pt x="0" y="0"/>
                </a:moveTo>
                <a:lnTo>
                  <a:pt x="358058" y="0"/>
                </a:lnTo>
                <a:lnTo>
                  <a:pt x="358058" y="358059"/>
                </a:lnTo>
                <a:lnTo>
                  <a:pt x="0" y="358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/>
          <p:cNvSpPr/>
          <p:nvPr/>
        </p:nvSpPr>
        <p:spPr>
          <a:xfrm>
            <a:off x="2709287" y="6362929"/>
            <a:ext cx="318716" cy="455309"/>
          </a:xfrm>
          <a:custGeom>
            <a:avLst/>
            <a:gdLst/>
            <a:ahLst/>
            <a:cxnLst/>
            <a:rect l="l" t="t" r="r" b="b"/>
            <a:pathLst>
              <a:path w="318716" h="455309">
                <a:moveTo>
                  <a:pt x="0" y="0"/>
                </a:moveTo>
                <a:lnTo>
                  <a:pt x="318716" y="0"/>
                </a:lnTo>
                <a:lnTo>
                  <a:pt x="318716" y="455309"/>
                </a:lnTo>
                <a:lnTo>
                  <a:pt x="0" y="455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/>
          <p:cNvSpPr/>
          <p:nvPr/>
        </p:nvSpPr>
        <p:spPr>
          <a:xfrm>
            <a:off x="2685099" y="7397182"/>
            <a:ext cx="367092" cy="455309"/>
          </a:xfrm>
          <a:custGeom>
            <a:avLst/>
            <a:gdLst/>
            <a:ahLst/>
            <a:cxnLst/>
            <a:rect l="l" t="t" r="r" b="b"/>
            <a:pathLst>
              <a:path w="367092" h="455309">
                <a:moveTo>
                  <a:pt x="0" y="0"/>
                </a:moveTo>
                <a:lnTo>
                  <a:pt x="367092" y="0"/>
                </a:lnTo>
                <a:lnTo>
                  <a:pt x="367092" y="455308"/>
                </a:lnTo>
                <a:lnTo>
                  <a:pt x="0" y="455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Freeform 10"/>
          <p:cNvSpPr/>
          <p:nvPr/>
        </p:nvSpPr>
        <p:spPr>
          <a:xfrm>
            <a:off x="2629315" y="8323932"/>
            <a:ext cx="478660" cy="478660"/>
          </a:xfrm>
          <a:custGeom>
            <a:avLst/>
            <a:gdLst/>
            <a:ahLst/>
            <a:cxnLst/>
            <a:rect l="l" t="t" r="r" b="b"/>
            <a:pathLst>
              <a:path w="478660" h="478660">
                <a:moveTo>
                  <a:pt x="0" y="0"/>
                </a:moveTo>
                <a:lnTo>
                  <a:pt x="478660" y="0"/>
                </a:lnTo>
                <a:lnTo>
                  <a:pt x="478660" y="478659"/>
                </a:lnTo>
                <a:lnTo>
                  <a:pt x="0" y="4786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>
          <a:xfrm>
            <a:off x="9528338" y="7171887"/>
            <a:ext cx="478660" cy="478660"/>
          </a:xfrm>
          <a:custGeom>
            <a:avLst/>
            <a:gdLst/>
            <a:ahLst/>
            <a:cxnLst/>
            <a:rect l="l" t="t" r="r" b="b"/>
            <a:pathLst>
              <a:path w="478660" h="478660">
                <a:moveTo>
                  <a:pt x="0" y="0"/>
                </a:moveTo>
                <a:lnTo>
                  <a:pt x="478660" y="0"/>
                </a:lnTo>
                <a:lnTo>
                  <a:pt x="478660" y="478660"/>
                </a:lnTo>
                <a:lnTo>
                  <a:pt x="0" y="478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2" name="Freeform 12"/>
          <p:cNvSpPr/>
          <p:nvPr/>
        </p:nvSpPr>
        <p:spPr>
          <a:xfrm>
            <a:off x="9528338" y="6362929"/>
            <a:ext cx="478660" cy="478660"/>
          </a:xfrm>
          <a:custGeom>
            <a:avLst/>
            <a:gdLst/>
            <a:ahLst/>
            <a:cxnLst/>
            <a:rect l="l" t="t" r="r" b="b"/>
            <a:pathLst>
              <a:path w="478660" h="478660">
                <a:moveTo>
                  <a:pt x="0" y="0"/>
                </a:moveTo>
                <a:lnTo>
                  <a:pt x="478660" y="0"/>
                </a:lnTo>
                <a:lnTo>
                  <a:pt x="478660" y="478660"/>
                </a:lnTo>
                <a:lnTo>
                  <a:pt x="0" y="4786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3" name="Group 13"/>
          <p:cNvGrpSpPr/>
          <p:nvPr/>
        </p:nvGrpSpPr>
        <p:grpSpPr>
          <a:xfrm>
            <a:off x="13872211" y="4576730"/>
            <a:ext cx="6921522" cy="692152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003C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85366" y="153062"/>
            <a:ext cx="3107989" cy="1751276"/>
          </a:xfrm>
          <a:custGeom>
            <a:avLst/>
            <a:gdLst/>
            <a:ahLst/>
            <a:cxnLst/>
            <a:rect l="l" t="t" r="r" b="b"/>
            <a:pathLst>
              <a:path w="3107989" h="1751276">
                <a:moveTo>
                  <a:pt x="0" y="0"/>
                </a:moveTo>
                <a:lnTo>
                  <a:pt x="3107989" y="0"/>
                </a:lnTo>
                <a:lnTo>
                  <a:pt x="3107989" y="1751276"/>
                </a:lnTo>
                <a:lnTo>
                  <a:pt x="0" y="175127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7" name="Freeform 17"/>
          <p:cNvSpPr/>
          <p:nvPr/>
        </p:nvSpPr>
        <p:spPr>
          <a:xfrm flipH="1">
            <a:off x="12781441" y="3081590"/>
            <a:ext cx="11009633" cy="7339755"/>
          </a:xfrm>
          <a:custGeom>
            <a:avLst/>
            <a:gdLst/>
            <a:ahLst/>
            <a:cxnLst/>
            <a:rect l="l" t="t" r="r" b="b"/>
            <a:pathLst>
              <a:path w="11009633" h="7339755">
                <a:moveTo>
                  <a:pt x="11009633" y="0"/>
                </a:moveTo>
                <a:lnTo>
                  <a:pt x="0" y="0"/>
                </a:lnTo>
                <a:lnTo>
                  <a:pt x="0" y="7339756"/>
                </a:lnTo>
                <a:lnTo>
                  <a:pt x="11009633" y="7339756"/>
                </a:lnTo>
                <a:lnTo>
                  <a:pt x="11009633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8" name="TextBox 18"/>
          <p:cNvSpPr txBox="1"/>
          <p:nvPr/>
        </p:nvSpPr>
        <p:spPr>
          <a:xfrm>
            <a:off x="3193355" y="3841449"/>
            <a:ext cx="602076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E003C"/>
                </a:solidFill>
                <a:latin typeface="Glacial Indifference"/>
              </a:rPr>
              <a:t>Customer-Approved Service Since 2007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23028" y="1596892"/>
            <a:ext cx="7841945" cy="156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17"/>
              </a:lnSpc>
            </a:pPr>
            <a:r>
              <a:rPr lang="en-US" sz="9155">
                <a:solidFill>
                  <a:srgbClr val="1E003C"/>
                </a:solidFill>
                <a:latin typeface="Kollektif Bold"/>
              </a:rPr>
              <a:t>THANK YOU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93355" y="4456187"/>
            <a:ext cx="595064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E003C"/>
                </a:solidFill>
                <a:latin typeface="Glacial Indifference"/>
              </a:rPr>
              <a:t>Endorsed Qualification &amp; Reputation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193355" y="5071420"/>
            <a:ext cx="514021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E003C"/>
                </a:solidFill>
                <a:latin typeface="Glacial Indifference"/>
              </a:rPr>
              <a:t>Tailored Advice and Consulting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51218" y="5071420"/>
            <a:ext cx="412957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E003C"/>
                </a:solidFill>
                <a:latin typeface="Glacial Indifference"/>
              </a:rPr>
              <a:t>Full Student Success Team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51218" y="3841449"/>
            <a:ext cx="5774269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E003C"/>
                </a:solidFill>
                <a:latin typeface="Glacial Indifference"/>
              </a:rPr>
              <a:t>Bolster Income Potential and Job Security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51218" y="4456187"/>
            <a:ext cx="5014733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E003C"/>
                </a:solidFill>
                <a:latin typeface="Glacial Indifference"/>
              </a:rPr>
              <a:t>Finance That Suits Your Lifestyle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374725" y="6305779"/>
            <a:ext cx="5839390" cy="834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E003C"/>
                </a:solidFill>
                <a:latin typeface="Glacial Indifference"/>
              </a:rPr>
              <a:t>1st Floor Front Suite, Unit 10, Conqueror Court, Sittingbourne, Kent, ME10 5BH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374725" y="7414327"/>
            <a:ext cx="4325877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E003C"/>
                </a:solidFill>
                <a:latin typeface="Glacial Indifference"/>
              </a:rPr>
              <a:t>www.itonlinelearning.com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374725" y="8327082"/>
            <a:ext cx="537379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E003C"/>
                </a:solidFill>
                <a:latin typeface="Glacial Indifference"/>
              </a:rPr>
              <a:t>enquiries@itonlinelearning.com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92769" y="7160962"/>
            <a:ext cx="258867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E003C"/>
                </a:solidFill>
                <a:latin typeface="Glacial Indifference"/>
              </a:rPr>
              <a:t>021 235 7770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192769" y="6366080"/>
            <a:ext cx="264712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E003C"/>
                </a:solidFill>
                <a:latin typeface="Glacial Indifference"/>
              </a:rPr>
              <a:t>0800 160 1124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286</Words>
  <Application>Microsoft Office PowerPoint</Application>
  <PresentationFormat>Custom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Roboto</vt:lpstr>
      <vt:lpstr>Calibri</vt:lpstr>
      <vt:lpstr>Arial</vt:lpstr>
      <vt:lpstr>Glacial Indifference</vt:lpstr>
      <vt:lpstr>Kollektif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Ways to Use ChatGPT for Data Analysis</dc:title>
  <cp:lastModifiedBy>Janzelle Kotze</cp:lastModifiedBy>
  <cp:revision>3</cp:revision>
  <dcterms:created xsi:type="dcterms:W3CDTF">2006-08-16T00:00:00Z</dcterms:created>
  <dcterms:modified xsi:type="dcterms:W3CDTF">2024-06-13T07:59:42Z</dcterms:modified>
  <dc:identifier>DAGH0nz4fNc</dc:identifier>
</cp:coreProperties>
</file>